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8" r:id="rId3"/>
    <p:sldId id="260" r:id="rId4"/>
    <p:sldId id="310" r:id="rId5"/>
    <p:sldId id="280" r:id="rId6"/>
    <p:sldId id="262" r:id="rId7"/>
    <p:sldId id="266" r:id="rId8"/>
    <p:sldId id="292" r:id="rId9"/>
    <p:sldId id="258" r:id="rId10"/>
    <p:sldId id="293" r:id="rId11"/>
    <p:sldId id="263" r:id="rId12"/>
    <p:sldId id="294" r:id="rId13"/>
    <p:sldId id="295" r:id="rId14"/>
    <p:sldId id="261" r:id="rId15"/>
    <p:sldId id="297" r:id="rId16"/>
    <p:sldId id="267" r:id="rId17"/>
    <p:sldId id="298" r:id="rId18"/>
    <p:sldId id="315" r:id="rId19"/>
    <p:sldId id="299" r:id="rId20"/>
    <p:sldId id="300" r:id="rId21"/>
    <p:sldId id="313" r:id="rId22"/>
    <p:sldId id="257" r:id="rId23"/>
    <p:sldId id="291" r:id="rId24"/>
    <p:sldId id="302" r:id="rId25"/>
    <p:sldId id="259" r:id="rId26"/>
    <p:sldId id="309" r:id="rId27"/>
    <p:sldId id="325" r:id="rId28"/>
    <p:sldId id="305" r:id="rId29"/>
    <p:sldId id="268" r:id="rId30"/>
    <p:sldId id="264" r:id="rId31"/>
    <p:sldId id="311" r:id="rId32"/>
    <p:sldId id="269" r:id="rId33"/>
    <p:sldId id="316" r:id="rId34"/>
    <p:sldId id="281" r:id="rId35"/>
    <p:sldId id="317" r:id="rId36"/>
    <p:sldId id="320" r:id="rId37"/>
    <p:sldId id="312" r:id="rId38"/>
    <p:sldId id="314" r:id="rId39"/>
    <p:sldId id="324" r:id="rId4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B2B2"/>
    <a:srgbClr val="1C1C1C"/>
    <a:srgbClr val="CCFF66"/>
    <a:srgbClr val="292929"/>
    <a:srgbClr val="FF0000"/>
    <a:srgbClr val="4D4D4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15620"/>
    <p:restoredTop sz="94660"/>
  </p:normalViewPr>
  <p:slideViewPr>
    <p:cSldViewPr>
      <p:cViewPr varScale="1">
        <p:scale>
          <a:sx n="88" d="100"/>
          <a:sy n="88" d="100"/>
        </p:scale>
        <p:origin x="-1350"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28FC4763-DFA5-4843-9FB0-FC2CBFC873E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FA211F69-62C7-49C2-9460-7F6007B9AB7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E4434D89-1BBD-4CC8-A0AC-DCCFA166ADE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641C9747-56CA-4023-A1DE-1DD62C3E173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CC230CB9-E8E8-4B3A-9F07-3DED35F5E62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B19F70D7-6EB4-4AC5-96B0-A61E6F33078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79333CFD-7F4F-461F-816A-F2048337B37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E72667D3-A1EE-48BC-9AF5-B4035C90C0F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1F0CB0F2-3FC5-465F-9751-7A3FB8156FB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6FD088B-03FD-4C21-9CA7-39B53975046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C4AE559A-20F1-4E9C-9DEE-49E49537524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0" name="Rectangle 6"/>
          <p:cNvSpPr>
            <a:spLocks noGrp="1" noChangeArrowheads="1"/>
          </p:cNvSpPr>
          <p:nvPr>
            <p:ph type="sldNum" sz="quarter" idx="4"/>
          </p:nvPr>
        </p:nvSpPr>
        <p:spPr bwMode="auto">
          <a:xfrm>
            <a:off x="34290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C77E31B-0127-4D81-98E7-DFBAD208B663}" type="slidenum">
              <a:rPr lang="en-US"/>
              <a:pPr>
                <a:defRPr/>
              </a:pPr>
              <a:t>‹#›</a:t>
            </a:fld>
            <a:endParaRPr lang="en-US"/>
          </a:p>
        </p:txBody>
      </p:sp>
      <p:pic>
        <p:nvPicPr>
          <p:cNvPr id="1027" name="Picture 5" descr="ReadOz_logo_RGB_white[1].jpg"/>
          <p:cNvPicPr>
            <a:picLocks noChangeAspect="1"/>
          </p:cNvPicPr>
          <p:nvPr userDrawn="1"/>
        </p:nvPicPr>
        <p:blipFill>
          <a:blip r:embed="rId13" cstate="print"/>
          <a:srcRect/>
          <a:stretch>
            <a:fillRect/>
          </a:stretch>
        </p:blipFill>
        <p:spPr bwMode="auto">
          <a:xfrm>
            <a:off x="7543800" y="76200"/>
            <a:ext cx="1524000" cy="762000"/>
          </a:xfrm>
          <a:prstGeom prst="rect">
            <a:avLst/>
          </a:prstGeom>
          <a:noFill/>
          <a:ln w="9525">
            <a:noFill/>
            <a:miter lim="800000"/>
            <a:headEnd/>
            <a:tailEnd/>
          </a:ln>
        </p:spPr>
      </p:pic>
      <p:sp>
        <p:nvSpPr>
          <p:cNvPr id="1032" name="Line 8"/>
          <p:cNvSpPr>
            <a:spLocks noChangeShapeType="1"/>
          </p:cNvSpPr>
          <p:nvPr userDrawn="1"/>
        </p:nvSpPr>
        <p:spPr bwMode="auto">
          <a:xfrm>
            <a:off x="304800" y="838200"/>
            <a:ext cx="7086600" cy="0"/>
          </a:xfrm>
          <a:prstGeom prst="line">
            <a:avLst/>
          </a:prstGeom>
          <a:noFill/>
          <a:ln w="28575">
            <a:solidFill>
              <a:srgbClr val="4D4D4D"/>
            </a:solidFill>
            <a:round/>
            <a:headEnd/>
            <a:tailEnd/>
          </a:ln>
          <a:effectLst/>
        </p:spPr>
        <p:txBody>
          <a:bodyPr/>
          <a:lstStyle/>
          <a:p>
            <a:pPr>
              <a:defRPr/>
            </a:pPr>
            <a:endParaRPr lang="en-US"/>
          </a:p>
        </p:txBody>
      </p:sp>
      <p:sp>
        <p:nvSpPr>
          <p:cNvPr id="1033" name="Text Box 9"/>
          <p:cNvSpPr txBox="1">
            <a:spLocks noChangeArrowheads="1"/>
          </p:cNvSpPr>
          <p:nvPr userDrawn="1"/>
        </p:nvSpPr>
        <p:spPr bwMode="auto">
          <a:xfrm>
            <a:off x="7632700" y="623888"/>
            <a:ext cx="1454150" cy="366712"/>
          </a:xfrm>
          <a:prstGeom prst="rect">
            <a:avLst/>
          </a:prstGeom>
          <a:noFill/>
          <a:ln w="9525">
            <a:noFill/>
            <a:miter lim="800000"/>
            <a:headEnd/>
            <a:tailEnd/>
          </a:ln>
          <a:effectLst/>
        </p:spPr>
        <p:txBody>
          <a:bodyPr wrap="none">
            <a:spAutoFit/>
          </a:bodyPr>
          <a:lstStyle/>
          <a:p>
            <a:pPr>
              <a:defRPr/>
            </a:pPr>
            <a:r>
              <a:rPr lang="en-US" sz="1000" b="1">
                <a:solidFill>
                  <a:srgbClr val="292929"/>
                </a:solidFill>
                <a:latin typeface="Garamond" pitchFamily="18" charset="0"/>
              </a:rPr>
              <a:t>Capture. Create. Share</a:t>
            </a:r>
            <a:r>
              <a:rPr lang="en-US" b="1">
                <a:latin typeface="Garamond" pitchFamily="18" charset="0"/>
              </a:rPr>
              <a:t>.</a:t>
            </a:r>
          </a:p>
        </p:txBody>
      </p:sp>
      <p:sp>
        <p:nvSpPr>
          <p:cNvPr id="1034" name="Line 10"/>
          <p:cNvSpPr>
            <a:spLocks noChangeShapeType="1"/>
          </p:cNvSpPr>
          <p:nvPr userDrawn="1"/>
        </p:nvSpPr>
        <p:spPr bwMode="auto">
          <a:xfrm>
            <a:off x="304800" y="827088"/>
            <a:ext cx="7086600" cy="0"/>
          </a:xfrm>
          <a:prstGeom prst="line">
            <a:avLst/>
          </a:prstGeom>
          <a:noFill/>
          <a:ln w="28575">
            <a:solidFill>
              <a:srgbClr val="292929"/>
            </a:solidFill>
            <a:round/>
            <a:headEnd/>
            <a:tailEn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1.xml"/><Relationship Id="rId5" Type="http://schemas.openxmlformats.org/officeDocument/2006/relationships/image" Target="../media/image15.emf"/><Relationship Id="rId4" Type="http://schemas.openxmlformats.org/officeDocument/2006/relationships/image" Target="../media/image14.emf"/></Relationships>
</file>

<file path=ppt/slides/_rels/slide1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descr="ReadOz_logo_RGB_white[1].jpg"/>
          <p:cNvPicPr>
            <a:picLocks noChangeAspect="1"/>
          </p:cNvPicPr>
          <p:nvPr/>
        </p:nvPicPr>
        <p:blipFill>
          <a:blip r:embed="rId2" cstate="print"/>
          <a:srcRect/>
          <a:stretch>
            <a:fillRect/>
          </a:stretch>
        </p:blipFill>
        <p:spPr bwMode="auto">
          <a:xfrm>
            <a:off x="1703388" y="1447800"/>
            <a:ext cx="5715000" cy="2857500"/>
          </a:xfrm>
          <a:prstGeom prst="rect">
            <a:avLst/>
          </a:prstGeom>
          <a:noFill/>
          <a:ln w="9525">
            <a:noFill/>
            <a:miter lim="800000"/>
            <a:headEnd/>
            <a:tailEnd/>
          </a:ln>
        </p:spPr>
      </p:pic>
      <p:sp>
        <p:nvSpPr>
          <p:cNvPr id="2051" name="Text Box 5"/>
          <p:cNvSpPr txBox="1">
            <a:spLocks noChangeArrowheads="1"/>
          </p:cNvSpPr>
          <p:nvPr/>
        </p:nvSpPr>
        <p:spPr bwMode="auto">
          <a:xfrm>
            <a:off x="2633663" y="1020763"/>
            <a:ext cx="3856037" cy="579437"/>
          </a:xfrm>
          <a:prstGeom prst="rect">
            <a:avLst/>
          </a:prstGeom>
          <a:noFill/>
          <a:ln w="9525">
            <a:noFill/>
            <a:miter lim="800000"/>
            <a:headEnd/>
            <a:tailEnd/>
          </a:ln>
        </p:spPr>
        <p:txBody>
          <a:bodyPr wrap="none">
            <a:spAutoFit/>
          </a:bodyPr>
          <a:lstStyle/>
          <a:p>
            <a:r>
              <a:rPr lang="en-US" sz="3200" b="1">
                <a:latin typeface="Garamond" pitchFamily="18" charset="0"/>
              </a:rPr>
              <a:t>Investor Presentation</a:t>
            </a:r>
          </a:p>
        </p:txBody>
      </p:sp>
      <p:sp>
        <p:nvSpPr>
          <p:cNvPr id="2052" name="Text Box 6"/>
          <p:cNvSpPr txBox="1">
            <a:spLocks noChangeArrowheads="1"/>
          </p:cNvSpPr>
          <p:nvPr/>
        </p:nvSpPr>
        <p:spPr bwMode="auto">
          <a:xfrm>
            <a:off x="8153400" y="30163"/>
            <a:ext cx="982663" cy="274637"/>
          </a:xfrm>
          <a:prstGeom prst="rect">
            <a:avLst/>
          </a:prstGeom>
          <a:noFill/>
          <a:ln w="9525">
            <a:noFill/>
            <a:miter lim="800000"/>
            <a:headEnd/>
            <a:tailEnd/>
          </a:ln>
        </p:spPr>
        <p:txBody>
          <a:bodyPr wrap="none">
            <a:spAutoFit/>
          </a:bodyPr>
          <a:lstStyle/>
          <a:p>
            <a:r>
              <a:rPr lang="en-US" sz="1200" b="1" u="sng">
                <a:latin typeface="Garamond" pitchFamily="18" charset="0"/>
              </a:rPr>
              <a:t>Confidential</a:t>
            </a:r>
          </a:p>
        </p:txBody>
      </p:sp>
      <p:sp>
        <p:nvSpPr>
          <p:cNvPr id="2053" name="Text Box 7"/>
          <p:cNvSpPr txBox="1">
            <a:spLocks noChangeArrowheads="1"/>
          </p:cNvSpPr>
          <p:nvPr/>
        </p:nvSpPr>
        <p:spPr bwMode="auto">
          <a:xfrm>
            <a:off x="76200" y="6583363"/>
            <a:ext cx="982663" cy="274637"/>
          </a:xfrm>
          <a:prstGeom prst="rect">
            <a:avLst/>
          </a:prstGeom>
          <a:noFill/>
          <a:ln w="9525">
            <a:noFill/>
            <a:miter lim="800000"/>
            <a:headEnd/>
            <a:tailEnd/>
          </a:ln>
        </p:spPr>
        <p:txBody>
          <a:bodyPr wrap="none">
            <a:spAutoFit/>
          </a:bodyPr>
          <a:lstStyle/>
          <a:p>
            <a:r>
              <a:rPr lang="en-US" sz="1200" b="1" u="sng">
                <a:latin typeface="Garamond" pitchFamily="18" charset="0"/>
              </a:rPr>
              <a:t>Confidential</a:t>
            </a:r>
          </a:p>
        </p:txBody>
      </p:sp>
      <p:sp>
        <p:nvSpPr>
          <p:cNvPr id="2054" name="Rectangle 9"/>
          <p:cNvSpPr>
            <a:spLocks noChangeArrowheads="1"/>
          </p:cNvSpPr>
          <p:nvPr/>
        </p:nvSpPr>
        <p:spPr bwMode="auto">
          <a:xfrm>
            <a:off x="0" y="0"/>
            <a:ext cx="9144000" cy="990600"/>
          </a:xfrm>
          <a:prstGeom prst="rect">
            <a:avLst/>
          </a:prstGeom>
          <a:solidFill>
            <a:srgbClr val="FFFFFF"/>
          </a:solidFill>
          <a:ln w="9525">
            <a:noFill/>
            <a:miter lim="800000"/>
            <a:headEnd/>
            <a:tailEnd/>
          </a:ln>
        </p:spPr>
        <p:txBody>
          <a:bodyPr wrap="none" anchor="ctr"/>
          <a:lstStyle/>
          <a:p>
            <a:endParaRPr lang="en-US"/>
          </a:p>
        </p:txBody>
      </p:sp>
      <p:sp>
        <p:nvSpPr>
          <p:cNvPr id="2055" name="Text Box 10"/>
          <p:cNvSpPr txBox="1">
            <a:spLocks noChangeArrowheads="1"/>
          </p:cNvSpPr>
          <p:nvPr/>
        </p:nvSpPr>
        <p:spPr bwMode="auto">
          <a:xfrm>
            <a:off x="1905000" y="4267200"/>
            <a:ext cx="5075238" cy="366713"/>
          </a:xfrm>
          <a:prstGeom prst="rect">
            <a:avLst/>
          </a:prstGeom>
          <a:noFill/>
          <a:ln w="9525">
            <a:noFill/>
            <a:miter lim="800000"/>
            <a:headEnd/>
            <a:tailEnd/>
          </a:ln>
        </p:spPr>
        <p:txBody>
          <a:bodyPr wrap="none">
            <a:spAutoFit/>
          </a:bodyPr>
          <a:lstStyle/>
          <a:p>
            <a:r>
              <a:rPr lang="en-US" b="1">
                <a:latin typeface="Garamond" pitchFamily="18" charset="0"/>
              </a:rPr>
              <a:t>A Personal Online Knowledge Networking Service</a:t>
            </a:r>
          </a:p>
        </p:txBody>
      </p:sp>
      <p:sp>
        <p:nvSpPr>
          <p:cNvPr id="2056" name="Text Box 12"/>
          <p:cNvSpPr txBox="1">
            <a:spLocks noChangeArrowheads="1"/>
          </p:cNvSpPr>
          <p:nvPr/>
        </p:nvSpPr>
        <p:spPr bwMode="auto">
          <a:xfrm>
            <a:off x="3395663" y="5195888"/>
            <a:ext cx="2424112" cy="366712"/>
          </a:xfrm>
          <a:prstGeom prst="rect">
            <a:avLst/>
          </a:prstGeom>
          <a:noFill/>
          <a:ln w="9525">
            <a:noFill/>
            <a:miter lim="800000"/>
            <a:headEnd/>
            <a:tailEnd/>
          </a:ln>
        </p:spPr>
        <p:txBody>
          <a:bodyPr wrap="none">
            <a:spAutoFit/>
          </a:bodyPr>
          <a:lstStyle/>
          <a:p>
            <a:r>
              <a:rPr lang="en-US" b="1">
                <a:latin typeface="Garamond" pitchFamily="18" charset="0"/>
              </a:rPr>
              <a:t>Capture. Create. Share.</a:t>
            </a:r>
          </a:p>
        </p:txBody>
      </p:sp>
      <p:sp>
        <p:nvSpPr>
          <p:cNvPr id="2057" name="Line 13"/>
          <p:cNvSpPr>
            <a:spLocks noChangeShapeType="1"/>
          </p:cNvSpPr>
          <p:nvPr/>
        </p:nvSpPr>
        <p:spPr bwMode="auto">
          <a:xfrm>
            <a:off x="1752600" y="4724400"/>
            <a:ext cx="5638800" cy="0"/>
          </a:xfrm>
          <a:prstGeom prst="line">
            <a:avLst/>
          </a:prstGeom>
          <a:noFill/>
          <a:ln w="19050">
            <a:solidFill>
              <a:schemeClr val="tx1"/>
            </a:solidFill>
            <a:round/>
            <a:headEnd/>
            <a:tailEnd/>
          </a:ln>
        </p:spPr>
        <p:txBody>
          <a:bodyPr/>
          <a:lstStyle/>
          <a:p>
            <a:endParaRPr lang="en-US"/>
          </a:p>
        </p:txBody>
      </p:sp>
      <p:sp>
        <p:nvSpPr>
          <p:cNvPr id="2058" name="Line 15"/>
          <p:cNvSpPr>
            <a:spLocks noChangeShapeType="1"/>
          </p:cNvSpPr>
          <p:nvPr/>
        </p:nvSpPr>
        <p:spPr bwMode="auto">
          <a:xfrm>
            <a:off x="1752600" y="1752600"/>
            <a:ext cx="5638800" cy="0"/>
          </a:xfrm>
          <a:prstGeom prst="line">
            <a:avLst/>
          </a:prstGeom>
          <a:noFill/>
          <a:ln w="19050">
            <a:solidFill>
              <a:schemeClr val="tx1"/>
            </a:solidFill>
            <a:round/>
            <a:headEnd/>
            <a:tailEnd/>
          </a:ln>
        </p:spPr>
        <p:txBody>
          <a:bodyPr/>
          <a:lstStyle/>
          <a:p>
            <a:endParaRPr lang="en-US"/>
          </a:p>
        </p:txBody>
      </p:sp>
      <p:sp>
        <p:nvSpPr>
          <p:cNvPr id="2059" name="Text Box 16"/>
          <p:cNvSpPr txBox="1">
            <a:spLocks noChangeArrowheads="1"/>
          </p:cNvSpPr>
          <p:nvPr/>
        </p:nvSpPr>
        <p:spPr bwMode="auto">
          <a:xfrm>
            <a:off x="3779838" y="5867400"/>
            <a:ext cx="1106487" cy="396875"/>
          </a:xfrm>
          <a:prstGeom prst="rect">
            <a:avLst/>
          </a:prstGeom>
          <a:noFill/>
          <a:ln w="9525">
            <a:noFill/>
            <a:miter lim="800000"/>
            <a:headEnd/>
            <a:tailEnd/>
          </a:ln>
        </p:spPr>
        <p:txBody>
          <a:bodyPr wrap="none">
            <a:spAutoFit/>
          </a:bodyPr>
          <a:lstStyle/>
          <a:p>
            <a:r>
              <a:rPr lang="en-US" sz="2000" b="1">
                <a:solidFill>
                  <a:srgbClr val="B2B2B2"/>
                </a:solidFill>
                <a:latin typeface="Garamond" pitchFamily="18" charset="0"/>
              </a:rPr>
              <a:t>July 2011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3"/>
          <p:cNvSpPr txBox="1">
            <a:spLocks noChangeArrowheads="1"/>
          </p:cNvSpPr>
          <p:nvPr/>
        </p:nvSpPr>
        <p:spPr bwMode="auto">
          <a:xfrm>
            <a:off x="349250" y="242888"/>
            <a:ext cx="6432550" cy="366712"/>
          </a:xfrm>
          <a:prstGeom prst="rect">
            <a:avLst/>
          </a:prstGeom>
          <a:noFill/>
          <a:ln w="9525">
            <a:noFill/>
            <a:miter lim="800000"/>
            <a:headEnd/>
            <a:tailEnd/>
          </a:ln>
        </p:spPr>
        <p:txBody>
          <a:bodyPr>
            <a:spAutoFit/>
          </a:bodyPr>
          <a:lstStyle/>
          <a:p>
            <a:r>
              <a:rPr lang="en-US" b="1">
                <a:latin typeface="Garamond" pitchFamily="18" charset="0"/>
              </a:rPr>
              <a:t>ReadOz Identified - Pain in the Industry</a:t>
            </a:r>
          </a:p>
        </p:txBody>
      </p:sp>
      <p:sp>
        <p:nvSpPr>
          <p:cNvPr id="11267" name="Text Box 34"/>
          <p:cNvSpPr txBox="1">
            <a:spLocks noChangeArrowheads="1"/>
          </p:cNvSpPr>
          <p:nvPr/>
        </p:nvSpPr>
        <p:spPr bwMode="auto">
          <a:xfrm>
            <a:off x="4351338" y="5410200"/>
            <a:ext cx="4183062" cy="304800"/>
          </a:xfrm>
          <a:prstGeom prst="rect">
            <a:avLst/>
          </a:prstGeom>
          <a:noFill/>
          <a:ln w="9525">
            <a:noFill/>
            <a:miter lim="800000"/>
            <a:headEnd/>
            <a:tailEnd/>
          </a:ln>
        </p:spPr>
        <p:txBody>
          <a:bodyPr wrap="none">
            <a:spAutoFit/>
          </a:bodyPr>
          <a:lstStyle/>
          <a:p>
            <a:r>
              <a:rPr lang="en-US" sz="1400" i="1">
                <a:latin typeface="Garamond" pitchFamily="18" charset="0"/>
              </a:rPr>
              <a:t>Source: LexusNexus 2010 International Work Productivity Study</a:t>
            </a:r>
          </a:p>
        </p:txBody>
      </p:sp>
      <p:sp>
        <p:nvSpPr>
          <p:cNvPr id="11268" name="Rectangle 36"/>
          <p:cNvSpPr>
            <a:spLocks noChangeArrowheads="1"/>
          </p:cNvSpPr>
          <p:nvPr/>
        </p:nvSpPr>
        <p:spPr bwMode="auto">
          <a:xfrm>
            <a:off x="228600" y="968375"/>
            <a:ext cx="8305800" cy="5203825"/>
          </a:xfrm>
          <a:prstGeom prst="rect">
            <a:avLst/>
          </a:prstGeom>
          <a:noFill/>
          <a:ln w="9525">
            <a:noFill/>
            <a:miter lim="800000"/>
            <a:headEnd/>
            <a:tailEnd/>
          </a:ln>
        </p:spPr>
        <p:txBody>
          <a:bodyPr>
            <a:spAutoFit/>
          </a:bodyPr>
          <a:lstStyle/>
          <a:p>
            <a:pPr marL="339725" indent="-339725">
              <a:buFont typeface="Wingdings" pitchFamily="2" charset="2"/>
              <a:buChar char="Ø"/>
              <a:tabLst>
                <a:tab pos="574675" algn="l"/>
              </a:tabLst>
            </a:pPr>
            <a:r>
              <a:rPr lang="en-US" i="1">
                <a:latin typeface="Garamond" pitchFamily="18" charset="0"/>
              </a:rPr>
              <a:t>“I know I have a document on that … somewhere. Is there a newer version?” “I have to dig through 54 different places to put together the answer.” “The department head sent an e-mail on that? Really? My inbox is out of control.” </a:t>
            </a:r>
          </a:p>
          <a:p>
            <a:pPr marL="339725" indent="-339725">
              <a:tabLst>
                <a:tab pos="574675" algn="l"/>
              </a:tabLst>
            </a:pPr>
            <a:endParaRPr lang="en-US" sz="1400" i="1">
              <a:latin typeface="Garamond" pitchFamily="18" charset="0"/>
            </a:endParaRPr>
          </a:p>
          <a:p>
            <a:pPr marL="339725" indent="-339725">
              <a:spcBef>
                <a:spcPct val="50000"/>
              </a:spcBef>
              <a:buFont typeface="Wingdings" pitchFamily="2" charset="2"/>
              <a:buChar char="Ø"/>
              <a:tabLst>
                <a:tab pos="574675" algn="l"/>
              </a:tabLst>
            </a:pPr>
            <a:r>
              <a:rPr lang="en-US" i="1">
                <a:latin typeface="Garamond" pitchFamily="18" charset="0"/>
              </a:rPr>
              <a:t>“Nine out of ten U.S. professionals say they need to search for old e-mail or documents at least once a week. Not being able to access the right information at the right time is a huge waste of time.”</a:t>
            </a:r>
            <a:r>
              <a:rPr lang="en-US"/>
              <a:t> </a:t>
            </a:r>
          </a:p>
          <a:p>
            <a:pPr marL="339725" indent="-339725">
              <a:spcBef>
                <a:spcPct val="50000"/>
              </a:spcBef>
              <a:buFont typeface="Wingdings" pitchFamily="2" charset="2"/>
              <a:buNone/>
              <a:tabLst>
                <a:tab pos="574675" algn="l"/>
              </a:tabLst>
            </a:pPr>
            <a:endParaRPr lang="en-US" sz="1400"/>
          </a:p>
          <a:p>
            <a:pPr marL="339725" indent="-339725">
              <a:spcBef>
                <a:spcPct val="50000"/>
              </a:spcBef>
              <a:buFont typeface="Wingdings" pitchFamily="2" charset="2"/>
              <a:buChar char="Ø"/>
              <a:tabLst>
                <a:tab pos="574675" algn="l"/>
              </a:tabLst>
            </a:pPr>
            <a:r>
              <a:rPr lang="en-US" i="1">
                <a:latin typeface="Garamond" pitchFamily="18" charset="0"/>
              </a:rPr>
              <a:t>“On average, 59% of professionals surveyed say that the amount of information they process at work has significantly increased since the economic downturn.” </a:t>
            </a:r>
          </a:p>
          <a:p>
            <a:pPr marL="339725" indent="-339725">
              <a:spcBef>
                <a:spcPct val="50000"/>
              </a:spcBef>
              <a:buFont typeface="Wingdings" pitchFamily="2" charset="2"/>
              <a:buChar char="Ø"/>
              <a:tabLst>
                <a:tab pos="574675" algn="l"/>
              </a:tabLst>
            </a:pPr>
            <a:endParaRPr lang="en-US" sz="1400" i="1">
              <a:latin typeface="Garamond" pitchFamily="18" charset="0"/>
            </a:endParaRPr>
          </a:p>
          <a:p>
            <a:pPr marL="339725" indent="-339725">
              <a:spcBef>
                <a:spcPct val="50000"/>
              </a:spcBef>
              <a:buFont typeface="Wingdings" pitchFamily="2" charset="2"/>
              <a:buChar char="Ø"/>
              <a:tabLst>
                <a:tab pos="574675" algn="l"/>
              </a:tabLst>
            </a:pPr>
            <a:r>
              <a:rPr lang="en-US" i="1">
                <a:solidFill>
                  <a:srgbClr val="1C1C1C"/>
                </a:solidFill>
                <a:latin typeface="Garamond" pitchFamily="18" charset="0"/>
              </a:rPr>
              <a:t>“On average, workers report spending slightly more than half of the work day receiving and managing information, rather than actually using information to do their jobs. Plus professionals estimated that between one third and one half of all information receive daily is not important for getting their jobs done.”</a:t>
            </a:r>
          </a:p>
          <a:p>
            <a:pPr marL="339725" indent="-339725">
              <a:spcBef>
                <a:spcPct val="50000"/>
              </a:spcBef>
              <a:tabLst>
                <a:tab pos="574675" algn="l"/>
              </a:tabLst>
            </a:pPr>
            <a:endParaRPr lang="en-US" i="1">
              <a:solidFill>
                <a:srgbClr val="1C1C1C"/>
              </a:solidFill>
              <a:latin typeface="Garamond" pitchFamily="18" charset="0"/>
            </a:endParaRPr>
          </a:p>
          <a:p>
            <a:pPr marL="339725" indent="-339725">
              <a:spcBef>
                <a:spcPct val="50000"/>
              </a:spcBef>
              <a:tabLst>
                <a:tab pos="574675" algn="l"/>
              </a:tabLst>
            </a:pPr>
            <a:endParaRPr lang="en-US" i="1">
              <a:latin typeface="Garamond" pitchFamily="18" charset="0"/>
            </a:endParaRPr>
          </a:p>
        </p:txBody>
      </p:sp>
      <p:sp>
        <p:nvSpPr>
          <p:cNvPr id="11269" name="Rectangle 37"/>
          <p:cNvSpPr>
            <a:spLocks noChangeArrowheads="1"/>
          </p:cNvSpPr>
          <p:nvPr/>
        </p:nvSpPr>
        <p:spPr bwMode="auto">
          <a:xfrm>
            <a:off x="247650" y="5791200"/>
            <a:ext cx="8515350" cy="730250"/>
          </a:xfrm>
          <a:prstGeom prst="rect">
            <a:avLst/>
          </a:prstGeom>
          <a:noFill/>
          <a:ln w="9525">
            <a:noFill/>
            <a:miter lim="800000"/>
            <a:headEnd/>
            <a:tailEnd/>
          </a:ln>
        </p:spPr>
        <p:txBody>
          <a:bodyPr>
            <a:spAutoFit/>
          </a:bodyPr>
          <a:lstStyle/>
          <a:p>
            <a:r>
              <a:rPr lang="en-US" sz="1400" b="1">
                <a:latin typeface="Garamond" pitchFamily="18" charset="0"/>
              </a:rPr>
              <a:t>Note:</a:t>
            </a:r>
            <a:r>
              <a:rPr lang="en-US" sz="1400">
                <a:latin typeface="Garamond" pitchFamily="18" charset="0"/>
              </a:rPr>
              <a:t> The LexisNexis 2010 International Workplace Productivity Study covered 1,700 white-collar workers in five countries—the United States, China, South Africa, United Kingdom and Australia. Professionals in every nation said they were struggling to cope and looking to their employers for customized solutions.</a:t>
            </a:r>
          </a:p>
        </p:txBody>
      </p:sp>
      <p:sp>
        <p:nvSpPr>
          <p:cNvPr id="11270" name="Line 38"/>
          <p:cNvSpPr>
            <a:spLocks noChangeShapeType="1"/>
          </p:cNvSpPr>
          <p:nvPr/>
        </p:nvSpPr>
        <p:spPr bwMode="auto">
          <a:xfrm>
            <a:off x="304800" y="5791200"/>
            <a:ext cx="8153400" cy="0"/>
          </a:xfrm>
          <a:prstGeom prst="line">
            <a:avLst/>
          </a:prstGeom>
          <a:noFill/>
          <a:ln w="9525">
            <a:solidFill>
              <a:schemeClr val="tx1"/>
            </a:solidFill>
            <a:round/>
            <a:headEnd/>
            <a:tailEnd/>
          </a:ln>
        </p:spPr>
        <p:txBody>
          <a:bodyPr/>
          <a:lstStyle/>
          <a:p>
            <a:endParaRPr lang="en-US"/>
          </a:p>
        </p:txBody>
      </p:sp>
      <p:sp>
        <p:nvSpPr>
          <p:cNvPr id="11271" name="Line 39"/>
          <p:cNvSpPr>
            <a:spLocks noChangeShapeType="1"/>
          </p:cNvSpPr>
          <p:nvPr/>
        </p:nvSpPr>
        <p:spPr bwMode="auto">
          <a:xfrm>
            <a:off x="381000" y="1981200"/>
            <a:ext cx="7924800" cy="0"/>
          </a:xfrm>
          <a:prstGeom prst="line">
            <a:avLst/>
          </a:prstGeom>
          <a:noFill/>
          <a:ln w="9525" cap="rnd">
            <a:solidFill>
              <a:schemeClr val="bg2"/>
            </a:solidFill>
            <a:prstDash val="sysDot"/>
            <a:round/>
            <a:headEnd/>
            <a:tailEnd/>
          </a:ln>
        </p:spPr>
        <p:txBody>
          <a:bodyPr/>
          <a:lstStyle/>
          <a:p>
            <a:endParaRPr lang="en-US"/>
          </a:p>
        </p:txBody>
      </p:sp>
      <p:sp>
        <p:nvSpPr>
          <p:cNvPr id="11272" name="Line 40"/>
          <p:cNvSpPr>
            <a:spLocks noChangeShapeType="1"/>
          </p:cNvSpPr>
          <p:nvPr/>
        </p:nvSpPr>
        <p:spPr bwMode="auto">
          <a:xfrm>
            <a:off x="381000" y="2971800"/>
            <a:ext cx="7924800" cy="0"/>
          </a:xfrm>
          <a:prstGeom prst="line">
            <a:avLst/>
          </a:prstGeom>
          <a:noFill/>
          <a:ln w="9525" cap="rnd">
            <a:solidFill>
              <a:schemeClr val="bg2"/>
            </a:solidFill>
            <a:prstDash val="sysDot"/>
            <a:round/>
            <a:headEnd/>
            <a:tailEnd/>
          </a:ln>
        </p:spPr>
        <p:txBody>
          <a:bodyPr/>
          <a:lstStyle/>
          <a:p>
            <a:endParaRPr lang="en-US"/>
          </a:p>
        </p:txBody>
      </p:sp>
      <p:sp>
        <p:nvSpPr>
          <p:cNvPr id="11273" name="Line 41"/>
          <p:cNvSpPr>
            <a:spLocks noChangeShapeType="1"/>
          </p:cNvSpPr>
          <p:nvPr/>
        </p:nvSpPr>
        <p:spPr bwMode="auto">
          <a:xfrm>
            <a:off x="381000" y="3962400"/>
            <a:ext cx="7924800" cy="0"/>
          </a:xfrm>
          <a:prstGeom prst="line">
            <a:avLst/>
          </a:prstGeom>
          <a:noFill/>
          <a:ln w="9525" cap="rnd">
            <a:solidFill>
              <a:schemeClr val="bg2"/>
            </a:solidFill>
            <a:prstDash val="sysDot"/>
            <a:round/>
            <a:headEnd/>
            <a:tailEnd/>
          </a:ln>
        </p:spPr>
        <p:txBody>
          <a:bodyPr/>
          <a:lstStyle/>
          <a:p>
            <a:endParaRPr lang="en-US"/>
          </a:p>
        </p:txBody>
      </p:sp>
      <p:sp>
        <p:nvSpPr>
          <p:cNvPr id="11274" name="Text Box 42"/>
          <p:cNvSpPr txBox="1">
            <a:spLocks noChangeArrowheads="1"/>
          </p:cNvSpPr>
          <p:nvPr/>
        </p:nvSpPr>
        <p:spPr bwMode="auto">
          <a:xfrm>
            <a:off x="8763000" y="6477000"/>
            <a:ext cx="381000" cy="366713"/>
          </a:xfrm>
          <a:prstGeom prst="rect">
            <a:avLst/>
          </a:prstGeom>
          <a:noFill/>
          <a:ln w="9525">
            <a:noFill/>
            <a:miter lim="800000"/>
            <a:headEnd/>
            <a:tailEnd/>
          </a:ln>
        </p:spPr>
        <p:txBody>
          <a:bodyPr>
            <a:spAutoFit/>
          </a:bodyPr>
          <a:lstStyle/>
          <a:p>
            <a:pPr marL="280988" indent="-280988" algn="r">
              <a:buClr>
                <a:srgbClr val="4D4D4D"/>
              </a:buClr>
              <a:buFont typeface="Wingdings" pitchFamily="2" charset="2"/>
              <a:buNone/>
            </a:pPr>
            <a:r>
              <a:rPr lang="en-US" b="1">
                <a:latin typeface="Garamond" pitchFamily="18" charset="0"/>
              </a:rPr>
              <a:t>11</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35"/>
          <p:cNvSpPr>
            <a:spLocks noChangeArrowheads="1"/>
          </p:cNvSpPr>
          <p:nvPr/>
        </p:nvSpPr>
        <p:spPr bwMode="auto">
          <a:xfrm>
            <a:off x="381000" y="5181600"/>
            <a:ext cx="8153400" cy="1295400"/>
          </a:xfrm>
          <a:prstGeom prst="roundRect">
            <a:avLst>
              <a:gd name="adj" fmla="val 16667"/>
            </a:avLst>
          </a:prstGeom>
          <a:solidFill>
            <a:srgbClr val="CCFF66"/>
          </a:solidFill>
          <a:ln w="9525">
            <a:noFill/>
            <a:round/>
            <a:headEnd/>
            <a:tailEnd/>
          </a:ln>
        </p:spPr>
        <p:txBody>
          <a:bodyPr wrap="none" anchor="ctr"/>
          <a:lstStyle/>
          <a:p>
            <a:endParaRPr lang="en-US"/>
          </a:p>
        </p:txBody>
      </p:sp>
      <p:sp>
        <p:nvSpPr>
          <p:cNvPr id="12291" name="Text Box 2"/>
          <p:cNvSpPr txBox="1">
            <a:spLocks noChangeArrowheads="1"/>
          </p:cNvSpPr>
          <p:nvPr/>
        </p:nvSpPr>
        <p:spPr bwMode="auto">
          <a:xfrm>
            <a:off x="349250" y="242888"/>
            <a:ext cx="6432550" cy="366712"/>
          </a:xfrm>
          <a:prstGeom prst="rect">
            <a:avLst/>
          </a:prstGeom>
          <a:noFill/>
          <a:ln w="9525">
            <a:noFill/>
            <a:miter lim="800000"/>
            <a:headEnd/>
            <a:tailEnd/>
          </a:ln>
        </p:spPr>
        <p:txBody>
          <a:bodyPr>
            <a:spAutoFit/>
          </a:bodyPr>
          <a:lstStyle/>
          <a:p>
            <a:r>
              <a:rPr lang="en-US" b="1">
                <a:latin typeface="Garamond" pitchFamily="18" charset="0"/>
              </a:rPr>
              <a:t>ReadOz Evolution – Formulation of Solution</a:t>
            </a:r>
          </a:p>
        </p:txBody>
      </p:sp>
      <p:sp>
        <p:nvSpPr>
          <p:cNvPr id="12292" name="Text Box 6"/>
          <p:cNvSpPr txBox="1">
            <a:spLocks noChangeArrowheads="1"/>
          </p:cNvSpPr>
          <p:nvPr/>
        </p:nvSpPr>
        <p:spPr bwMode="auto">
          <a:xfrm>
            <a:off x="2590800" y="3097213"/>
            <a:ext cx="898525" cy="366712"/>
          </a:xfrm>
          <a:prstGeom prst="rect">
            <a:avLst/>
          </a:prstGeom>
          <a:noFill/>
          <a:ln w="9525">
            <a:noFill/>
            <a:miter lim="800000"/>
            <a:headEnd/>
            <a:tailEnd/>
          </a:ln>
        </p:spPr>
        <p:txBody>
          <a:bodyPr wrap="none">
            <a:spAutoFit/>
          </a:bodyPr>
          <a:lstStyle/>
          <a:p>
            <a:r>
              <a:rPr lang="en-US">
                <a:latin typeface="Garamond" pitchFamily="18" charset="0"/>
              </a:rPr>
              <a:t>Google </a:t>
            </a:r>
          </a:p>
        </p:txBody>
      </p:sp>
      <p:sp>
        <p:nvSpPr>
          <p:cNvPr id="12293" name="Text Box 7"/>
          <p:cNvSpPr txBox="1">
            <a:spLocks noChangeArrowheads="1"/>
          </p:cNvSpPr>
          <p:nvPr/>
        </p:nvSpPr>
        <p:spPr bwMode="auto">
          <a:xfrm>
            <a:off x="2590800" y="4294188"/>
            <a:ext cx="1052513" cy="366712"/>
          </a:xfrm>
          <a:prstGeom prst="rect">
            <a:avLst/>
          </a:prstGeom>
          <a:noFill/>
          <a:ln w="9525">
            <a:noFill/>
            <a:miter lim="800000"/>
            <a:headEnd/>
            <a:tailEnd/>
          </a:ln>
        </p:spPr>
        <p:txBody>
          <a:bodyPr wrap="none">
            <a:spAutoFit/>
          </a:bodyPr>
          <a:lstStyle/>
          <a:p>
            <a:r>
              <a:rPr lang="en-US">
                <a:latin typeface="Garamond" pitchFamily="18" charset="0"/>
              </a:rPr>
              <a:t>Facebook</a:t>
            </a:r>
          </a:p>
        </p:txBody>
      </p:sp>
      <p:sp>
        <p:nvSpPr>
          <p:cNvPr id="12294" name="Text Box 8"/>
          <p:cNvSpPr txBox="1">
            <a:spLocks noChangeArrowheads="1"/>
          </p:cNvSpPr>
          <p:nvPr/>
        </p:nvSpPr>
        <p:spPr bwMode="auto">
          <a:xfrm>
            <a:off x="2590800" y="5589588"/>
            <a:ext cx="976313" cy="366712"/>
          </a:xfrm>
          <a:prstGeom prst="rect">
            <a:avLst/>
          </a:prstGeom>
          <a:noFill/>
          <a:ln w="9525">
            <a:noFill/>
            <a:miter lim="800000"/>
            <a:headEnd/>
            <a:tailEnd/>
          </a:ln>
        </p:spPr>
        <p:txBody>
          <a:bodyPr wrap="none">
            <a:spAutoFit/>
          </a:bodyPr>
          <a:lstStyle/>
          <a:p>
            <a:r>
              <a:rPr lang="en-US" b="1">
                <a:latin typeface="Garamond" pitchFamily="18" charset="0"/>
              </a:rPr>
              <a:t>ReadOz</a:t>
            </a:r>
          </a:p>
        </p:txBody>
      </p:sp>
      <p:sp>
        <p:nvSpPr>
          <p:cNvPr id="12295" name="Text Box 9"/>
          <p:cNvSpPr txBox="1">
            <a:spLocks noChangeArrowheads="1"/>
          </p:cNvSpPr>
          <p:nvPr/>
        </p:nvSpPr>
        <p:spPr bwMode="auto">
          <a:xfrm>
            <a:off x="6797675" y="3060700"/>
            <a:ext cx="1171575" cy="366713"/>
          </a:xfrm>
          <a:prstGeom prst="rect">
            <a:avLst/>
          </a:prstGeom>
          <a:noFill/>
          <a:ln w="9525">
            <a:noFill/>
            <a:miter lim="800000"/>
            <a:headEnd/>
            <a:tailEnd/>
          </a:ln>
        </p:spPr>
        <p:txBody>
          <a:bodyPr wrap="none">
            <a:spAutoFit/>
          </a:bodyPr>
          <a:lstStyle/>
          <a:p>
            <a:r>
              <a:rPr lang="en-US">
                <a:latin typeface="Garamond" pitchFamily="18" charset="0"/>
              </a:rPr>
              <a:t>Organizing</a:t>
            </a:r>
          </a:p>
        </p:txBody>
      </p:sp>
      <p:sp>
        <p:nvSpPr>
          <p:cNvPr id="12296" name="Text Box 10"/>
          <p:cNvSpPr txBox="1">
            <a:spLocks noChangeArrowheads="1"/>
          </p:cNvSpPr>
          <p:nvPr/>
        </p:nvSpPr>
        <p:spPr bwMode="auto">
          <a:xfrm>
            <a:off x="6797675" y="4279900"/>
            <a:ext cx="1203325" cy="366713"/>
          </a:xfrm>
          <a:prstGeom prst="rect">
            <a:avLst/>
          </a:prstGeom>
          <a:noFill/>
          <a:ln w="9525">
            <a:noFill/>
            <a:miter lim="800000"/>
            <a:headEnd/>
            <a:tailEnd/>
          </a:ln>
        </p:spPr>
        <p:txBody>
          <a:bodyPr wrap="none">
            <a:spAutoFit/>
          </a:bodyPr>
          <a:lstStyle/>
          <a:p>
            <a:r>
              <a:rPr lang="en-US">
                <a:latin typeface="Garamond" pitchFamily="18" charset="0"/>
              </a:rPr>
              <a:t>Connecting</a:t>
            </a:r>
          </a:p>
        </p:txBody>
      </p:sp>
      <p:sp>
        <p:nvSpPr>
          <p:cNvPr id="12297" name="Text Box 11"/>
          <p:cNvSpPr txBox="1">
            <a:spLocks noChangeArrowheads="1"/>
          </p:cNvSpPr>
          <p:nvPr/>
        </p:nvSpPr>
        <p:spPr bwMode="auto">
          <a:xfrm>
            <a:off x="6797675" y="5589588"/>
            <a:ext cx="1219200" cy="366712"/>
          </a:xfrm>
          <a:prstGeom prst="rect">
            <a:avLst/>
          </a:prstGeom>
          <a:noFill/>
          <a:ln w="9525">
            <a:noFill/>
            <a:miter lim="800000"/>
            <a:headEnd/>
            <a:tailEnd/>
          </a:ln>
        </p:spPr>
        <p:txBody>
          <a:bodyPr wrap="none">
            <a:spAutoFit/>
          </a:bodyPr>
          <a:lstStyle/>
          <a:p>
            <a:r>
              <a:rPr lang="en-US" b="1">
                <a:latin typeface="Garamond" pitchFamily="18" charset="0"/>
              </a:rPr>
              <a:t>Compiling</a:t>
            </a:r>
          </a:p>
        </p:txBody>
      </p:sp>
      <p:sp>
        <p:nvSpPr>
          <p:cNvPr id="12298" name="AutoShape 12"/>
          <p:cNvSpPr>
            <a:spLocks noChangeArrowheads="1"/>
          </p:cNvSpPr>
          <p:nvPr/>
        </p:nvSpPr>
        <p:spPr bwMode="auto">
          <a:xfrm>
            <a:off x="7026275" y="3581400"/>
            <a:ext cx="457200" cy="533400"/>
          </a:xfrm>
          <a:prstGeom prst="plus">
            <a:avLst>
              <a:gd name="adj" fmla="val 25000"/>
            </a:avLst>
          </a:prstGeom>
          <a:solidFill>
            <a:schemeClr val="folHlink"/>
          </a:solidFill>
          <a:ln w="9525">
            <a:noFill/>
            <a:miter lim="800000"/>
            <a:headEnd/>
            <a:tailEnd/>
          </a:ln>
        </p:spPr>
        <p:txBody>
          <a:bodyPr wrap="none" anchor="ctr"/>
          <a:lstStyle/>
          <a:p>
            <a:endParaRPr lang="en-US"/>
          </a:p>
        </p:txBody>
      </p:sp>
      <p:sp>
        <p:nvSpPr>
          <p:cNvPr id="12299" name="AutoShape 13"/>
          <p:cNvSpPr>
            <a:spLocks noChangeArrowheads="1"/>
          </p:cNvSpPr>
          <p:nvPr/>
        </p:nvSpPr>
        <p:spPr bwMode="auto">
          <a:xfrm>
            <a:off x="7086600" y="4953000"/>
            <a:ext cx="457200" cy="533400"/>
          </a:xfrm>
          <a:prstGeom prst="plus">
            <a:avLst>
              <a:gd name="adj" fmla="val 25000"/>
            </a:avLst>
          </a:prstGeom>
          <a:solidFill>
            <a:schemeClr val="folHlink"/>
          </a:solidFill>
          <a:ln w="9525">
            <a:noFill/>
            <a:miter lim="800000"/>
            <a:headEnd/>
            <a:tailEnd/>
          </a:ln>
        </p:spPr>
        <p:txBody>
          <a:bodyPr wrap="none" anchor="ctr"/>
          <a:lstStyle/>
          <a:p>
            <a:endParaRPr lang="en-US"/>
          </a:p>
        </p:txBody>
      </p:sp>
      <p:sp>
        <p:nvSpPr>
          <p:cNvPr id="12300" name="Text Box 14"/>
          <p:cNvSpPr txBox="1">
            <a:spLocks noChangeArrowheads="1"/>
          </p:cNvSpPr>
          <p:nvPr/>
        </p:nvSpPr>
        <p:spPr bwMode="auto">
          <a:xfrm>
            <a:off x="628650" y="2224088"/>
            <a:ext cx="895350" cy="366712"/>
          </a:xfrm>
          <a:prstGeom prst="rect">
            <a:avLst/>
          </a:prstGeom>
          <a:noFill/>
          <a:ln w="9525">
            <a:noFill/>
            <a:miter lim="800000"/>
            <a:headEnd/>
            <a:tailEnd/>
          </a:ln>
        </p:spPr>
        <p:txBody>
          <a:bodyPr wrap="none">
            <a:spAutoFit/>
          </a:bodyPr>
          <a:lstStyle/>
          <a:p>
            <a:r>
              <a:rPr lang="en-US"/>
              <a:t>Theme</a:t>
            </a:r>
          </a:p>
        </p:txBody>
      </p:sp>
      <p:sp>
        <p:nvSpPr>
          <p:cNvPr id="12301" name="Text Box 15"/>
          <p:cNvSpPr txBox="1">
            <a:spLocks noChangeArrowheads="1"/>
          </p:cNvSpPr>
          <p:nvPr/>
        </p:nvSpPr>
        <p:spPr bwMode="auto">
          <a:xfrm>
            <a:off x="2590800" y="2224088"/>
            <a:ext cx="1162050" cy="366712"/>
          </a:xfrm>
          <a:prstGeom prst="rect">
            <a:avLst/>
          </a:prstGeom>
          <a:noFill/>
          <a:ln w="9525">
            <a:noFill/>
            <a:miter lim="800000"/>
            <a:headEnd/>
            <a:tailEnd/>
          </a:ln>
        </p:spPr>
        <p:txBody>
          <a:bodyPr wrap="none">
            <a:spAutoFit/>
          </a:bodyPr>
          <a:lstStyle/>
          <a:p>
            <a:r>
              <a:rPr lang="en-US"/>
              <a:t>Company</a:t>
            </a:r>
          </a:p>
        </p:txBody>
      </p:sp>
      <p:sp>
        <p:nvSpPr>
          <p:cNvPr id="12302" name="Text Box 16"/>
          <p:cNvSpPr txBox="1">
            <a:spLocks noChangeArrowheads="1"/>
          </p:cNvSpPr>
          <p:nvPr/>
        </p:nvSpPr>
        <p:spPr bwMode="auto">
          <a:xfrm>
            <a:off x="6797675" y="2224088"/>
            <a:ext cx="1009650" cy="366712"/>
          </a:xfrm>
          <a:prstGeom prst="rect">
            <a:avLst/>
          </a:prstGeom>
          <a:noFill/>
          <a:ln w="9525">
            <a:noFill/>
            <a:miter lim="800000"/>
            <a:headEnd/>
            <a:tailEnd/>
          </a:ln>
        </p:spPr>
        <p:txBody>
          <a:bodyPr wrap="none">
            <a:spAutoFit/>
          </a:bodyPr>
          <a:lstStyle/>
          <a:p>
            <a:r>
              <a:rPr lang="en-US"/>
              <a:t>Solution</a:t>
            </a:r>
          </a:p>
        </p:txBody>
      </p:sp>
      <p:sp>
        <p:nvSpPr>
          <p:cNvPr id="12303" name="Line 17"/>
          <p:cNvSpPr>
            <a:spLocks noChangeShapeType="1"/>
          </p:cNvSpPr>
          <p:nvPr/>
        </p:nvSpPr>
        <p:spPr bwMode="auto">
          <a:xfrm>
            <a:off x="228600" y="2667000"/>
            <a:ext cx="8153400" cy="0"/>
          </a:xfrm>
          <a:prstGeom prst="line">
            <a:avLst/>
          </a:prstGeom>
          <a:noFill/>
          <a:ln w="9525">
            <a:solidFill>
              <a:schemeClr val="tx1"/>
            </a:solidFill>
            <a:round/>
            <a:headEnd/>
            <a:tailEnd/>
          </a:ln>
        </p:spPr>
        <p:txBody>
          <a:bodyPr/>
          <a:lstStyle/>
          <a:p>
            <a:endParaRPr lang="en-US"/>
          </a:p>
        </p:txBody>
      </p:sp>
      <p:sp>
        <p:nvSpPr>
          <p:cNvPr id="12304" name="Text Box 18"/>
          <p:cNvSpPr txBox="1">
            <a:spLocks noChangeArrowheads="1"/>
          </p:cNvSpPr>
          <p:nvPr/>
        </p:nvSpPr>
        <p:spPr bwMode="auto">
          <a:xfrm>
            <a:off x="4019550" y="2209800"/>
            <a:ext cx="666750" cy="366713"/>
          </a:xfrm>
          <a:prstGeom prst="rect">
            <a:avLst/>
          </a:prstGeom>
          <a:noFill/>
          <a:ln w="9525">
            <a:noFill/>
            <a:miter lim="800000"/>
            <a:headEnd/>
            <a:tailEnd/>
          </a:ln>
        </p:spPr>
        <p:txBody>
          <a:bodyPr wrap="none">
            <a:spAutoFit/>
          </a:bodyPr>
          <a:lstStyle/>
          <a:p>
            <a:r>
              <a:rPr lang="en-US"/>
              <a:t>Year</a:t>
            </a:r>
          </a:p>
        </p:txBody>
      </p:sp>
      <p:sp>
        <p:nvSpPr>
          <p:cNvPr id="12305" name="Text Box 19"/>
          <p:cNvSpPr txBox="1">
            <a:spLocks noChangeArrowheads="1"/>
          </p:cNvSpPr>
          <p:nvPr/>
        </p:nvSpPr>
        <p:spPr bwMode="auto">
          <a:xfrm>
            <a:off x="4052888" y="3084513"/>
            <a:ext cx="673100" cy="366712"/>
          </a:xfrm>
          <a:prstGeom prst="rect">
            <a:avLst/>
          </a:prstGeom>
          <a:noFill/>
          <a:ln w="9525">
            <a:noFill/>
            <a:miter lim="800000"/>
            <a:headEnd/>
            <a:tailEnd/>
          </a:ln>
        </p:spPr>
        <p:txBody>
          <a:bodyPr wrap="none">
            <a:spAutoFit/>
          </a:bodyPr>
          <a:lstStyle/>
          <a:p>
            <a:r>
              <a:rPr lang="en-US">
                <a:latin typeface="Garamond" pitchFamily="18" charset="0"/>
              </a:rPr>
              <a:t>1998 </a:t>
            </a:r>
          </a:p>
        </p:txBody>
      </p:sp>
      <p:sp>
        <p:nvSpPr>
          <p:cNvPr id="12306" name="Text Box 20"/>
          <p:cNvSpPr txBox="1">
            <a:spLocks noChangeArrowheads="1"/>
          </p:cNvSpPr>
          <p:nvPr/>
        </p:nvSpPr>
        <p:spPr bwMode="auto">
          <a:xfrm>
            <a:off x="4052888" y="4281488"/>
            <a:ext cx="615950" cy="366712"/>
          </a:xfrm>
          <a:prstGeom prst="rect">
            <a:avLst/>
          </a:prstGeom>
          <a:noFill/>
          <a:ln w="9525">
            <a:noFill/>
            <a:miter lim="800000"/>
            <a:headEnd/>
            <a:tailEnd/>
          </a:ln>
        </p:spPr>
        <p:txBody>
          <a:bodyPr wrap="none">
            <a:spAutoFit/>
          </a:bodyPr>
          <a:lstStyle/>
          <a:p>
            <a:r>
              <a:rPr lang="en-US">
                <a:latin typeface="Garamond" pitchFamily="18" charset="0"/>
              </a:rPr>
              <a:t>2004</a:t>
            </a:r>
          </a:p>
        </p:txBody>
      </p:sp>
      <p:sp>
        <p:nvSpPr>
          <p:cNvPr id="12307" name="Text Box 21"/>
          <p:cNvSpPr txBox="1">
            <a:spLocks noChangeArrowheads="1"/>
          </p:cNvSpPr>
          <p:nvPr/>
        </p:nvSpPr>
        <p:spPr bwMode="auto">
          <a:xfrm>
            <a:off x="4052888" y="5576888"/>
            <a:ext cx="581025" cy="366712"/>
          </a:xfrm>
          <a:prstGeom prst="rect">
            <a:avLst/>
          </a:prstGeom>
          <a:noFill/>
          <a:ln w="9525">
            <a:noFill/>
            <a:miter lim="800000"/>
            <a:headEnd/>
            <a:tailEnd/>
          </a:ln>
        </p:spPr>
        <p:txBody>
          <a:bodyPr wrap="none">
            <a:spAutoFit/>
          </a:bodyPr>
          <a:lstStyle/>
          <a:p>
            <a:r>
              <a:rPr lang="en-US" b="1">
                <a:latin typeface="Garamond" pitchFamily="18" charset="0"/>
              </a:rPr>
              <a:t>2011</a:t>
            </a:r>
          </a:p>
        </p:txBody>
      </p:sp>
      <p:sp>
        <p:nvSpPr>
          <p:cNvPr id="12308" name="Line 22"/>
          <p:cNvSpPr>
            <a:spLocks noChangeShapeType="1"/>
          </p:cNvSpPr>
          <p:nvPr/>
        </p:nvSpPr>
        <p:spPr bwMode="auto">
          <a:xfrm>
            <a:off x="381000" y="6629400"/>
            <a:ext cx="8153400" cy="0"/>
          </a:xfrm>
          <a:prstGeom prst="line">
            <a:avLst/>
          </a:prstGeom>
          <a:noFill/>
          <a:ln w="9525">
            <a:solidFill>
              <a:schemeClr val="tx1"/>
            </a:solidFill>
            <a:round/>
            <a:headEnd/>
            <a:tailEnd/>
          </a:ln>
        </p:spPr>
        <p:txBody>
          <a:bodyPr/>
          <a:lstStyle/>
          <a:p>
            <a:endParaRPr lang="en-US"/>
          </a:p>
        </p:txBody>
      </p:sp>
      <p:sp>
        <p:nvSpPr>
          <p:cNvPr id="12309" name="Text Box 23"/>
          <p:cNvSpPr txBox="1">
            <a:spLocks noChangeArrowheads="1"/>
          </p:cNvSpPr>
          <p:nvPr/>
        </p:nvSpPr>
        <p:spPr bwMode="auto">
          <a:xfrm>
            <a:off x="5029200" y="2224088"/>
            <a:ext cx="1238250" cy="366712"/>
          </a:xfrm>
          <a:prstGeom prst="rect">
            <a:avLst/>
          </a:prstGeom>
          <a:noFill/>
          <a:ln w="9525">
            <a:noFill/>
            <a:miter lim="800000"/>
            <a:headEnd/>
            <a:tailEnd/>
          </a:ln>
        </p:spPr>
        <p:txBody>
          <a:bodyPr wrap="none">
            <a:spAutoFit/>
          </a:bodyPr>
          <a:lstStyle/>
          <a:p>
            <a:r>
              <a:rPr lang="en-US"/>
              <a:t>“The Tool”</a:t>
            </a:r>
          </a:p>
        </p:txBody>
      </p:sp>
      <p:sp>
        <p:nvSpPr>
          <p:cNvPr id="12310" name="Text Box 24"/>
          <p:cNvSpPr txBox="1">
            <a:spLocks noChangeArrowheads="1"/>
          </p:cNvSpPr>
          <p:nvPr/>
        </p:nvSpPr>
        <p:spPr bwMode="auto">
          <a:xfrm>
            <a:off x="5029200" y="3048000"/>
            <a:ext cx="1458913" cy="366713"/>
          </a:xfrm>
          <a:prstGeom prst="rect">
            <a:avLst/>
          </a:prstGeom>
          <a:noFill/>
          <a:ln w="9525">
            <a:noFill/>
            <a:miter lim="800000"/>
            <a:headEnd/>
            <a:tailEnd/>
          </a:ln>
        </p:spPr>
        <p:txBody>
          <a:bodyPr wrap="none">
            <a:spAutoFit/>
          </a:bodyPr>
          <a:lstStyle/>
          <a:p>
            <a:r>
              <a:rPr lang="en-US">
                <a:latin typeface="Garamond" pitchFamily="18" charset="0"/>
              </a:rPr>
              <a:t>Search Engine</a:t>
            </a:r>
          </a:p>
        </p:txBody>
      </p:sp>
      <p:sp>
        <p:nvSpPr>
          <p:cNvPr id="12311" name="Text Box 25"/>
          <p:cNvSpPr txBox="1">
            <a:spLocks noChangeArrowheads="1"/>
          </p:cNvSpPr>
          <p:nvPr/>
        </p:nvSpPr>
        <p:spPr bwMode="auto">
          <a:xfrm>
            <a:off x="5029200" y="4205288"/>
            <a:ext cx="1550988" cy="366712"/>
          </a:xfrm>
          <a:prstGeom prst="rect">
            <a:avLst/>
          </a:prstGeom>
          <a:noFill/>
          <a:ln w="9525">
            <a:noFill/>
            <a:miter lim="800000"/>
            <a:headEnd/>
            <a:tailEnd/>
          </a:ln>
        </p:spPr>
        <p:txBody>
          <a:bodyPr wrap="none">
            <a:spAutoFit/>
          </a:bodyPr>
          <a:lstStyle/>
          <a:p>
            <a:r>
              <a:rPr lang="en-US">
                <a:latin typeface="Garamond" pitchFamily="18" charset="0"/>
              </a:rPr>
              <a:t>Social Network</a:t>
            </a:r>
          </a:p>
        </p:txBody>
      </p:sp>
      <p:sp>
        <p:nvSpPr>
          <p:cNvPr id="12312" name="Text Box 26"/>
          <p:cNvSpPr txBox="1">
            <a:spLocks noChangeArrowheads="1"/>
          </p:cNvSpPr>
          <p:nvPr/>
        </p:nvSpPr>
        <p:spPr bwMode="auto">
          <a:xfrm>
            <a:off x="5094288" y="5257800"/>
            <a:ext cx="1330325" cy="915988"/>
          </a:xfrm>
          <a:prstGeom prst="rect">
            <a:avLst/>
          </a:prstGeom>
          <a:noFill/>
          <a:ln w="9525">
            <a:noFill/>
            <a:miter lim="800000"/>
            <a:headEnd/>
            <a:tailEnd/>
          </a:ln>
        </p:spPr>
        <p:txBody>
          <a:bodyPr wrap="none">
            <a:spAutoFit/>
          </a:bodyPr>
          <a:lstStyle/>
          <a:p>
            <a:r>
              <a:rPr lang="en-US" b="1">
                <a:latin typeface="Garamond" pitchFamily="18" charset="0"/>
              </a:rPr>
              <a:t>Personal </a:t>
            </a:r>
          </a:p>
          <a:p>
            <a:r>
              <a:rPr lang="en-US" b="1">
                <a:latin typeface="Garamond" pitchFamily="18" charset="0"/>
              </a:rPr>
              <a:t>Knowledge </a:t>
            </a:r>
          </a:p>
          <a:p>
            <a:r>
              <a:rPr lang="en-US" b="1">
                <a:latin typeface="Garamond" pitchFamily="18" charset="0"/>
              </a:rPr>
              <a:t>Network</a:t>
            </a:r>
          </a:p>
        </p:txBody>
      </p:sp>
      <p:sp>
        <p:nvSpPr>
          <p:cNvPr id="12313" name="Text Box 27"/>
          <p:cNvSpPr txBox="1">
            <a:spLocks noChangeArrowheads="1"/>
          </p:cNvSpPr>
          <p:nvPr/>
        </p:nvSpPr>
        <p:spPr bwMode="auto">
          <a:xfrm>
            <a:off x="2684463" y="3581400"/>
            <a:ext cx="1370012" cy="304800"/>
          </a:xfrm>
          <a:prstGeom prst="rect">
            <a:avLst/>
          </a:prstGeom>
          <a:noFill/>
          <a:ln w="9525">
            <a:noFill/>
            <a:miter lim="800000"/>
            <a:headEnd/>
            <a:tailEnd/>
          </a:ln>
        </p:spPr>
        <p:txBody>
          <a:bodyPr wrap="none">
            <a:spAutoFit/>
          </a:bodyPr>
          <a:lstStyle/>
          <a:p>
            <a:r>
              <a:rPr lang="en-US" sz="1400" i="1">
                <a:latin typeface="Garamond" pitchFamily="18" charset="0"/>
              </a:rPr>
              <a:t>“Find Information”</a:t>
            </a:r>
          </a:p>
        </p:txBody>
      </p:sp>
      <p:sp>
        <p:nvSpPr>
          <p:cNvPr id="12314" name="Text Box 28"/>
          <p:cNvSpPr txBox="1">
            <a:spLocks noChangeArrowheads="1"/>
          </p:cNvSpPr>
          <p:nvPr/>
        </p:nvSpPr>
        <p:spPr bwMode="auto">
          <a:xfrm>
            <a:off x="2667000" y="4800600"/>
            <a:ext cx="2422525" cy="304800"/>
          </a:xfrm>
          <a:prstGeom prst="rect">
            <a:avLst/>
          </a:prstGeom>
          <a:noFill/>
          <a:ln w="9525">
            <a:noFill/>
            <a:miter lim="800000"/>
            <a:headEnd/>
            <a:tailEnd/>
          </a:ln>
        </p:spPr>
        <p:txBody>
          <a:bodyPr wrap="none">
            <a:spAutoFit/>
          </a:bodyPr>
          <a:lstStyle/>
          <a:p>
            <a:r>
              <a:rPr lang="en-US" sz="1400" i="1">
                <a:latin typeface="Garamond" pitchFamily="18" charset="0"/>
              </a:rPr>
              <a:t>“Connect to People with Information”</a:t>
            </a:r>
          </a:p>
        </p:txBody>
      </p:sp>
      <p:sp>
        <p:nvSpPr>
          <p:cNvPr id="12315" name="Text Box 29"/>
          <p:cNvSpPr txBox="1">
            <a:spLocks noChangeArrowheads="1"/>
          </p:cNvSpPr>
          <p:nvPr/>
        </p:nvSpPr>
        <p:spPr bwMode="auto">
          <a:xfrm>
            <a:off x="2682875" y="6172200"/>
            <a:ext cx="4572000" cy="304800"/>
          </a:xfrm>
          <a:prstGeom prst="rect">
            <a:avLst/>
          </a:prstGeom>
          <a:noFill/>
          <a:ln w="9525">
            <a:noFill/>
            <a:miter lim="800000"/>
            <a:headEnd/>
            <a:tailEnd/>
          </a:ln>
        </p:spPr>
        <p:txBody>
          <a:bodyPr wrap="none">
            <a:spAutoFit/>
          </a:bodyPr>
          <a:lstStyle/>
          <a:p>
            <a:r>
              <a:rPr lang="en-US" sz="1400" i="1">
                <a:latin typeface="Garamond" pitchFamily="18" charset="0"/>
              </a:rPr>
              <a:t>“Access &amp; Utilization of </a:t>
            </a:r>
            <a:r>
              <a:rPr lang="en-US" sz="1400" b="1" i="1" u="sng">
                <a:latin typeface="Garamond" pitchFamily="18" charset="0"/>
              </a:rPr>
              <a:t>RELEVANT</a:t>
            </a:r>
            <a:r>
              <a:rPr lang="en-US" sz="1400" i="1">
                <a:latin typeface="Garamond" pitchFamily="18" charset="0"/>
              </a:rPr>
              <a:t> &amp; </a:t>
            </a:r>
            <a:r>
              <a:rPr lang="en-US" sz="1400" b="1" i="1" u="sng">
                <a:latin typeface="Garamond" pitchFamily="18" charset="0"/>
              </a:rPr>
              <a:t>USEFUL</a:t>
            </a:r>
            <a:r>
              <a:rPr lang="en-US" sz="1400" i="1">
                <a:latin typeface="Garamond" pitchFamily="18" charset="0"/>
              </a:rPr>
              <a:t> Information!”</a:t>
            </a:r>
          </a:p>
        </p:txBody>
      </p:sp>
      <p:sp>
        <p:nvSpPr>
          <p:cNvPr id="12316" name="Text Box 30"/>
          <p:cNvSpPr txBox="1">
            <a:spLocks noChangeArrowheads="1"/>
          </p:cNvSpPr>
          <p:nvPr/>
        </p:nvSpPr>
        <p:spPr bwMode="auto">
          <a:xfrm>
            <a:off x="4148138" y="1676400"/>
            <a:ext cx="4183062" cy="304800"/>
          </a:xfrm>
          <a:prstGeom prst="rect">
            <a:avLst/>
          </a:prstGeom>
          <a:noFill/>
          <a:ln w="9525">
            <a:noFill/>
            <a:miter lim="800000"/>
            <a:headEnd/>
            <a:tailEnd/>
          </a:ln>
        </p:spPr>
        <p:txBody>
          <a:bodyPr wrap="none">
            <a:spAutoFit/>
          </a:bodyPr>
          <a:lstStyle/>
          <a:p>
            <a:r>
              <a:rPr lang="en-US" sz="1400" i="1">
                <a:latin typeface="Garamond" pitchFamily="18" charset="0"/>
              </a:rPr>
              <a:t>Source: LexusNexus 2010 International Work Productivity Study</a:t>
            </a:r>
          </a:p>
        </p:txBody>
      </p:sp>
      <p:sp>
        <p:nvSpPr>
          <p:cNvPr id="12317" name="Text Box 31"/>
          <p:cNvSpPr txBox="1">
            <a:spLocks noChangeArrowheads="1"/>
          </p:cNvSpPr>
          <p:nvPr/>
        </p:nvSpPr>
        <p:spPr bwMode="auto">
          <a:xfrm>
            <a:off x="369888" y="1066800"/>
            <a:ext cx="5480050" cy="457200"/>
          </a:xfrm>
          <a:prstGeom prst="rect">
            <a:avLst/>
          </a:prstGeom>
          <a:noFill/>
          <a:ln w="9525">
            <a:noFill/>
            <a:miter lim="800000"/>
            <a:headEnd/>
            <a:tailEnd/>
          </a:ln>
        </p:spPr>
        <p:txBody>
          <a:bodyPr wrap="none">
            <a:spAutoFit/>
          </a:bodyPr>
          <a:lstStyle/>
          <a:p>
            <a:r>
              <a:rPr lang="en-US" sz="2400">
                <a:solidFill>
                  <a:schemeClr val="tx2"/>
                </a:solidFill>
                <a:latin typeface="Garamond" pitchFamily="18" charset="0"/>
              </a:rPr>
              <a:t>“Information overload is now in overdrive!”</a:t>
            </a:r>
            <a:r>
              <a:rPr lang="en-US">
                <a:latin typeface="Garamond" pitchFamily="18" charset="0"/>
              </a:rPr>
              <a:t> </a:t>
            </a:r>
          </a:p>
        </p:txBody>
      </p:sp>
      <p:sp>
        <p:nvSpPr>
          <p:cNvPr id="12318" name="AutoShape 32"/>
          <p:cNvSpPr>
            <a:spLocks noChangeArrowheads="1"/>
          </p:cNvSpPr>
          <p:nvPr/>
        </p:nvSpPr>
        <p:spPr bwMode="auto">
          <a:xfrm>
            <a:off x="457200" y="2819400"/>
            <a:ext cx="1828800" cy="838200"/>
          </a:xfrm>
          <a:prstGeom prst="flowChartAlternateProcess">
            <a:avLst/>
          </a:prstGeom>
          <a:solidFill>
            <a:srgbClr val="292929"/>
          </a:solidFill>
          <a:ln w="9525" algn="ctr">
            <a:solidFill>
              <a:schemeClr val="tx1"/>
            </a:solidFill>
            <a:miter lim="800000"/>
            <a:headEnd/>
            <a:tailEnd/>
          </a:ln>
        </p:spPr>
        <p:txBody>
          <a:bodyPr wrap="none" anchor="ctr"/>
          <a:lstStyle/>
          <a:p>
            <a:pPr algn="ctr"/>
            <a:r>
              <a:rPr lang="en-US" b="1">
                <a:solidFill>
                  <a:schemeClr val="bg1"/>
                </a:solidFill>
                <a:latin typeface="Garamond" pitchFamily="18" charset="0"/>
              </a:rPr>
              <a:t>Find</a:t>
            </a:r>
          </a:p>
        </p:txBody>
      </p:sp>
      <p:sp>
        <p:nvSpPr>
          <p:cNvPr id="12319" name="AutoShape 33"/>
          <p:cNvSpPr>
            <a:spLocks noChangeArrowheads="1"/>
          </p:cNvSpPr>
          <p:nvPr/>
        </p:nvSpPr>
        <p:spPr bwMode="auto">
          <a:xfrm>
            <a:off x="457200" y="4038600"/>
            <a:ext cx="1828800" cy="838200"/>
          </a:xfrm>
          <a:prstGeom prst="flowChartAlternateProcess">
            <a:avLst/>
          </a:prstGeom>
          <a:solidFill>
            <a:srgbClr val="292929"/>
          </a:solidFill>
          <a:ln w="9525" algn="ctr">
            <a:solidFill>
              <a:schemeClr val="tx1"/>
            </a:solidFill>
            <a:miter lim="800000"/>
            <a:headEnd/>
            <a:tailEnd/>
          </a:ln>
        </p:spPr>
        <p:txBody>
          <a:bodyPr wrap="none" anchor="ctr"/>
          <a:lstStyle/>
          <a:p>
            <a:pPr algn="ctr"/>
            <a:r>
              <a:rPr lang="en-US" b="1">
                <a:solidFill>
                  <a:schemeClr val="bg1"/>
                </a:solidFill>
                <a:latin typeface="Garamond" pitchFamily="18" charset="0"/>
              </a:rPr>
              <a:t>Connect</a:t>
            </a:r>
          </a:p>
        </p:txBody>
      </p:sp>
      <p:sp>
        <p:nvSpPr>
          <p:cNvPr id="12320" name="AutoShape 34"/>
          <p:cNvSpPr>
            <a:spLocks noChangeArrowheads="1"/>
          </p:cNvSpPr>
          <p:nvPr/>
        </p:nvSpPr>
        <p:spPr bwMode="auto">
          <a:xfrm>
            <a:off x="457200" y="5410200"/>
            <a:ext cx="1828800" cy="838200"/>
          </a:xfrm>
          <a:prstGeom prst="flowChartAlternateProcess">
            <a:avLst/>
          </a:prstGeom>
          <a:solidFill>
            <a:srgbClr val="292929"/>
          </a:solidFill>
          <a:ln w="9525" algn="ctr">
            <a:solidFill>
              <a:schemeClr val="tx1"/>
            </a:solidFill>
            <a:miter lim="800000"/>
            <a:headEnd/>
            <a:tailEnd/>
          </a:ln>
        </p:spPr>
        <p:txBody>
          <a:bodyPr wrap="none" anchor="ctr"/>
          <a:lstStyle/>
          <a:p>
            <a:pPr algn="ctr"/>
            <a:r>
              <a:rPr lang="en-US" b="1">
                <a:solidFill>
                  <a:schemeClr val="bg1"/>
                </a:solidFill>
                <a:latin typeface="Garamond" pitchFamily="18" charset="0"/>
              </a:rPr>
              <a:t>Compile</a:t>
            </a:r>
          </a:p>
        </p:txBody>
      </p:sp>
      <p:sp>
        <p:nvSpPr>
          <p:cNvPr id="12321" name="Text Box 36"/>
          <p:cNvSpPr txBox="1">
            <a:spLocks noChangeArrowheads="1"/>
          </p:cNvSpPr>
          <p:nvPr/>
        </p:nvSpPr>
        <p:spPr bwMode="auto">
          <a:xfrm>
            <a:off x="8534400" y="6477000"/>
            <a:ext cx="609600" cy="366713"/>
          </a:xfrm>
          <a:prstGeom prst="rect">
            <a:avLst/>
          </a:prstGeom>
          <a:noFill/>
          <a:ln w="9525">
            <a:noFill/>
            <a:miter lim="800000"/>
            <a:headEnd/>
            <a:tailEnd/>
          </a:ln>
        </p:spPr>
        <p:txBody>
          <a:bodyPr>
            <a:spAutoFit/>
          </a:bodyPr>
          <a:lstStyle/>
          <a:p>
            <a:pPr marL="280988" indent="-280988" algn="r">
              <a:buClr>
                <a:srgbClr val="4D4D4D"/>
              </a:buClr>
              <a:buFont typeface="Wingdings" pitchFamily="2" charset="2"/>
              <a:buNone/>
            </a:pPr>
            <a:r>
              <a:rPr lang="en-US" b="1">
                <a:latin typeface="Garamond" pitchFamily="18" charset="0"/>
              </a:rPr>
              <a:t>12</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349250" y="242888"/>
            <a:ext cx="6432550" cy="366712"/>
          </a:xfrm>
          <a:prstGeom prst="rect">
            <a:avLst/>
          </a:prstGeom>
          <a:noFill/>
          <a:ln w="9525">
            <a:noFill/>
            <a:miter lim="800000"/>
            <a:headEnd/>
            <a:tailEnd/>
          </a:ln>
        </p:spPr>
        <p:txBody>
          <a:bodyPr>
            <a:spAutoFit/>
          </a:bodyPr>
          <a:lstStyle/>
          <a:p>
            <a:r>
              <a:rPr lang="en-US" b="1">
                <a:latin typeface="Garamond" pitchFamily="18" charset="0"/>
              </a:rPr>
              <a:t>Current Market Problem – Addressable Needs </a:t>
            </a:r>
          </a:p>
        </p:txBody>
      </p:sp>
      <p:pic>
        <p:nvPicPr>
          <p:cNvPr id="13315" name="Picture 10"/>
          <p:cNvPicPr>
            <a:picLocks noChangeAspect="1" noChangeArrowheads="1"/>
          </p:cNvPicPr>
          <p:nvPr/>
        </p:nvPicPr>
        <p:blipFill>
          <a:blip r:embed="rId2" cstate="print"/>
          <a:srcRect r="36363"/>
          <a:stretch>
            <a:fillRect/>
          </a:stretch>
        </p:blipFill>
        <p:spPr bwMode="auto">
          <a:xfrm>
            <a:off x="762000" y="1066800"/>
            <a:ext cx="5029200" cy="5505450"/>
          </a:xfrm>
          <a:prstGeom prst="rect">
            <a:avLst/>
          </a:prstGeom>
          <a:noFill/>
          <a:ln w="9525">
            <a:noFill/>
            <a:miter lim="800000"/>
            <a:headEnd/>
            <a:tailEnd/>
          </a:ln>
        </p:spPr>
      </p:pic>
      <p:sp>
        <p:nvSpPr>
          <p:cNvPr id="13316" name="Line 11"/>
          <p:cNvSpPr>
            <a:spLocks noChangeShapeType="1"/>
          </p:cNvSpPr>
          <p:nvPr/>
        </p:nvSpPr>
        <p:spPr bwMode="auto">
          <a:xfrm>
            <a:off x="6248400" y="990600"/>
            <a:ext cx="0" cy="5486400"/>
          </a:xfrm>
          <a:prstGeom prst="line">
            <a:avLst/>
          </a:prstGeom>
          <a:noFill/>
          <a:ln w="9525">
            <a:solidFill>
              <a:schemeClr val="tx1"/>
            </a:solidFill>
            <a:round/>
            <a:headEnd/>
            <a:tailEnd/>
          </a:ln>
        </p:spPr>
        <p:txBody>
          <a:bodyPr/>
          <a:lstStyle/>
          <a:p>
            <a:endParaRPr lang="en-US"/>
          </a:p>
        </p:txBody>
      </p:sp>
      <p:sp>
        <p:nvSpPr>
          <p:cNvPr id="13317" name="AutoShape 13"/>
          <p:cNvSpPr>
            <a:spLocks noChangeArrowheads="1"/>
          </p:cNvSpPr>
          <p:nvPr/>
        </p:nvSpPr>
        <p:spPr bwMode="auto">
          <a:xfrm>
            <a:off x="6629400" y="1066800"/>
            <a:ext cx="2057400" cy="5410200"/>
          </a:xfrm>
          <a:prstGeom prst="roundRect">
            <a:avLst>
              <a:gd name="adj" fmla="val 16667"/>
            </a:avLst>
          </a:prstGeom>
          <a:solidFill>
            <a:schemeClr val="tx2"/>
          </a:solidFill>
          <a:ln w="9525">
            <a:solidFill>
              <a:schemeClr val="tx1"/>
            </a:solidFill>
            <a:round/>
            <a:headEnd/>
            <a:tailEnd/>
          </a:ln>
        </p:spPr>
        <p:txBody>
          <a:bodyPr wrap="none" anchor="ctr"/>
          <a:lstStyle/>
          <a:p>
            <a:pPr algn="ctr"/>
            <a:r>
              <a:rPr lang="en-US" sz="2000" b="1">
                <a:solidFill>
                  <a:schemeClr val="bg1"/>
                </a:solidFill>
                <a:latin typeface="Garamond" pitchFamily="18" charset="0"/>
              </a:rPr>
              <a:t>ReadOz</a:t>
            </a:r>
          </a:p>
          <a:p>
            <a:pPr algn="ctr"/>
            <a:r>
              <a:rPr lang="en-US" sz="2000" b="1">
                <a:solidFill>
                  <a:schemeClr val="bg1"/>
                </a:solidFill>
                <a:latin typeface="Garamond" pitchFamily="18" charset="0"/>
              </a:rPr>
              <a:t>Solution</a:t>
            </a:r>
          </a:p>
          <a:p>
            <a:pPr algn="ctr"/>
            <a:r>
              <a:rPr lang="en-US" sz="1400" b="1">
                <a:solidFill>
                  <a:schemeClr val="bg1"/>
                </a:solidFill>
                <a:latin typeface="Garamond" pitchFamily="18" charset="0"/>
              </a:rPr>
              <a:t/>
            </a:r>
            <a:br>
              <a:rPr lang="en-US" sz="1400" b="1">
                <a:solidFill>
                  <a:schemeClr val="bg1"/>
                </a:solidFill>
                <a:latin typeface="Garamond" pitchFamily="18" charset="0"/>
              </a:rPr>
            </a:br>
            <a:r>
              <a:rPr lang="en-US" sz="1400" b="1" i="1">
                <a:solidFill>
                  <a:schemeClr val="bg1"/>
                </a:solidFill>
                <a:latin typeface="Garamond" pitchFamily="18" charset="0"/>
              </a:rPr>
              <a:t>Next Slide</a:t>
            </a:r>
          </a:p>
        </p:txBody>
      </p:sp>
      <p:sp>
        <p:nvSpPr>
          <p:cNvPr id="13318" name="Text Box 14"/>
          <p:cNvSpPr txBox="1">
            <a:spLocks noChangeArrowheads="1"/>
          </p:cNvSpPr>
          <p:nvPr/>
        </p:nvSpPr>
        <p:spPr bwMode="auto">
          <a:xfrm>
            <a:off x="8610600" y="6477000"/>
            <a:ext cx="533400" cy="366713"/>
          </a:xfrm>
          <a:prstGeom prst="rect">
            <a:avLst/>
          </a:prstGeom>
          <a:noFill/>
          <a:ln w="9525">
            <a:noFill/>
            <a:miter lim="800000"/>
            <a:headEnd/>
            <a:tailEnd/>
          </a:ln>
        </p:spPr>
        <p:txBody>
          <a:bodyPr>
            <a:spAutoFit/>
          </a:bodyPr>
          <a:lstStyle/>
          <a:p>
            <a:pPr marL="280988" indent="-280988" algn="r">
              <a:buClr>
                <a:srgbClr val="4D4D4D"/>
              </a:buClr>
              <a:buFont typeface="Wingdings" pitchFamily="2" charset="2"/>
              <a:buNone/>
            </a:pPr>
            <a:r>
              <a:rPr lang="en-US" b="1">
                <a:latin typeface="Garamond" pitchFamily="18" charset="0"/>
              </a:rPr>
              <a:t>13</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349250" y="242888"/>
            <a:ext cx="7423150" cy="366712"/>
          </a:xfrm>
          <a:prstGeom prst="rect">
            <a:avLst/>
          </a:prstGeom>
          <a:noFill/>
          <a:ln w="9525">
            <a:noFill/>
            <a:miter lim="800000"/>
            <a:headEnd/>
            <a:tailEnd/>
          </a:ln>
        </p:spPr>
        <p:txBody>
          <a:bodyPr>
            <a:spAutoFit/>
          </a:bodyPr>
          <a:lstStyle/>
          <a:p>
            <a:r>
              <a:rPr lang="en-US" b="1">
                <a:latin typeface="Garamond" pitchFamily="18" charset="0"/>
              </a:rPr>
              <a:t>Market Solution – A Personal Online Knowledge Networking Service  </a:t>
            </a:r>
          </a:p>
        </p:txBody>
      </p:sp>
      <p:pic>
        <p:nvPicPr>
          <p:cNvPr id="14339" name="Picture 5"/>
          <p:cNvPicPr>
            <a:picLocks noChangeAspect="1" noChangeArrowheads="1"/>
          </p:cNvPicPr>
          <p:nvPr/>
        </p:nvPicPr>
        <p:blipFill>
          <a:blip r:embed="rId2" cstate="print"/>
          <a:srcRect/>
          <a:stretch>
            <a:fillRect/>
          </a:stretch>
        </p:blipFill>
        <p:spPr bwMode="auto">
          <a:xfrm>
            <a:off x="762000" y="1111250"/>
            <a:ext cx="6629400" cy="5441950"/>
          </a:xfrm>
          <a:prstGeom prst="rect">
            <a:avLst/>
          </a:prstGeom>
          <a:noFill/>
          <a:ln w="9525">
            <a:noFill/>
            <a:miter lim="800000"/>
            <a:headEnd/>
            <a:tailEnd/>
          </a:ln>
        </p:spPr>
      </p:pic>
      <p:sp>
        <p:nvSpPr>
          <p:cNvPr id="14340" name="Rectangle 6"/>
          <p:cNvSpPr>
            <a:spLocks noChangeArrowheads="1"/>
          </p:cNvSpPr>
          <p:nvPr/>
        </p:nvSpPr>
        <p:spPr bwMode="auto">
          <a:xfrm>
            <a:off x="4953000" y="1447800"/>
            <a:ext cx="2971800" cy="4724400"/>
          </a:xfrm>
          <a:prstGeom prst="rect">
            <a:avLst/>
          </a:prstGeom>
          <a:noFill/>
          <a:ln w="9525">
            <a:solidFill>
              <a:schemeClr val="tx1"/>
            </a:solidFill>
            <a:miter lim="800000"/>
            <a:headEnd/>
            <a:tailEnd/>
          </a:ln>
        </p:spPr>
        <p:txBody>
          <a:bodyPr wrap="none" anchor="ctr"/>
          <a:lstStyle/>
          <a:p>
            <a:endParaRPr lang="en-US"/>
          </a:p>
        </p:txBody>
      </p:sp>
      <p:sp>
        <p:nvSpPr>
          <p:cNvPr id="14341" name="AutoShape 7"/>
          <p:cNvSpPr>
            <a:spLocks noChangeArrowheads="1"/>
          </p:cNvSpPr>
          <p:nvPr/>
        </p:nvSpPr>
        <p:spPr bwMode="auto">
          <a:xfrm rot="-220499">
            <a:off x="2970213" y="561975"/>
            <a:ext cx="3429000" cy="1066800"/>
          </a:xfrm>
          <a:custGeom>
            <a:avLst/>
            <a:gdLst>
              <a:gd name="T0" fmla="*/ 272151615 w 21600"/>
              <a:gd name="T1" fmla="*/ 0 h 21600"/>
              <a:gd name="T2" fmla="*/ 68044214 w 21600"/>
              <a:gd name="T3" fmla="*/ 26344036 h 21600"/>
              <a:gd name="T4" fmla="*/ 272151615 w 21600"/>
              <a:gd name="T5" fmla="*/ 13172018 h 21600"/>
              <a:gd name="T6" fmla="*/ 612397747 w 21600"/>
              <a:gd name="T7" fmla="*/ 26344036 h 21600"/>
              <a:gd name="T8" fmla="*/ 476309359 w 21600"/>
              <a:gd name="T9" fmla="*/ 39516048 h 21600"/>
              <a:gd name="T10" fmla="*/ 340220971 w 21600"/>
              <a:gd name="T11" fmla="*/ 2634403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0000"/>
          </a:solidFill>
          <a:ln w="9525">
            <a:noFill/>
            <a:miter lim="800000"/>
            <a:headEnd/>
            <a:tailEnd/>
          </a:ln>
        </p:spPr>
        <p:txBody>
          <a:bodyPr wrap="none" anchor="ctr"/>
          <a:lstStyle/>
          <a:p>
            <a:endParaRPr lang="en-US"/>
          </a:p>
        </p:txBody>
      </p:sp>
      <p:sp>
        <p:nvSpPr>
          <p:cNvPr id="14342" name="Rectangle 8"/>
          <p:cNvSpPr>
            <a:spLocks noChangeArrowheads="1"/>
          </p:cNvSpPr>
          <p:nvPr/>
        </p:nvSpPr>
        <p:spPr bwMode="auto">
          <a:xfrm>
            <a:off x="4953000" y="1447800"/>
            <a:ext cx="2971800" cy="4800600"/>
          </a:xfrm>
          <a:prstGeom prst="rect">
            <a:avLst/>
          </a:prstGeom>
          <a:noFill/>
          <a:ln w="57150">
            <a:solidFill>
              <a:srgbClr val="FF0000"/>
            </a:solidFill>
            <a:miter lim="800000"/>
            <a:headEnd/>
            <a:tailEnd/>
          </a:ln>
        </p:spPr>
        <p:txBody>
          <a:bodyPr wrap="none" anchor="ctr"/>
          <a:lstStyle/>
          <a:p>
            <a:endParaRPr lang="en-US"/>
          </a:p>
        </p:txBody>
      </p:sp>
      <p:sp>
        <p:nvSpPr>
          <p:cNvPr id="14343" name="Text Box 9"/>
          <p:cNvSpPr txBox="1">
            <a:spLocks noChangeArrowheads="1"/>
          </p:cNvSpPr>
          <p:nvPr/>
        </p:nvSpPr>
        <p:spPr bwMode="auto">
          <a:xfrm>
            <a:off x="8534400" y="6477000"/>
            <a:ext cx="609600" cy="366713"/>
          </a:xfrm>
          <a:prstGeom prst="rect">
            <a:avLst/>
          </a:prstGeom>
          <a:noFill/>
          <a:ln w="9525">
            <a:noFill/>
            <a:miter lim="800000"/>
            <a:headEnd/>
            <a:tailEnd/>
          </a:ln>
        </p:spPr>
        <p:txBody>
          <a:bodyPr>
            <a:spAutoFit/>
          </a:bodyPr>
          <a:lstStyle/>
          <a:p>
            <a:pPr marL="280988" indent="-280988" algn="r">
              <a:buClr>
                <a:srgbClr val="4D4D4D"/>
              </a:buClr>
              <a:buFont typeface="Wingdings" pitchFamily="2" charset="2"/>
              <a:buNone/>
            </a:pPr>
            <a:r>
              <a:rPr lang="en-US" b="1">
                <a:latin typeface="Garamond" pitchFamily="18" charset="0"/>
              </a:rPr>
              <a:t>14</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349250" y="242888"/>
            <a:ext cx="6432550" cy="366712"/>
          </a:xfrm>
          <a:prstGeom prst="rect">
            <a:avLst/>
          </a:prstGeom>
          <a:noFill/>
          <a:ln w="9525">
            <a:noFill/>
            <a:miter lim="800000"/>
            <a:headEnd/>
            <a:tailEnd/>
          </a:ln>
        </p:spPr>
        <p:txBody>
          <a:bodyPr>
            <a:spAutoFit/>
          </a:bodyPr>
          <a:lstStyle/>
          <a:p>
            <a:r>
              <a:rPr lang="en-US" b="1">
                <a:latin typeface="Garamond" pitchFamily="18" charset="0"/>
              </a:rPr>
              <a:t>ReadOz Version 2.0 – Service Components</a:t>
            </a:r>
          </a:p>
        </p:txBody>
      </p:sp>
      <p:sp>
        <p:nvSpPr>
          <p:cNvPr id="15363" name="AutoShape 5"/>
          <p:cNvSpPr>
            <a:spLocks noChangeArrowheads="1"/>
          </p:cNvSpPr>
          <p:nvPr/>
        </p:nvSpPr>
        <p:spPr bwMode="auto">
          <a:xfrm>
            <a:off x="381000" y="5791200"/>
            <a:ext cx="7620000" cy="762000"/>
          </a:xfrm>
          <a:prstGeom prst="roundRect">
            <a:avLst>
              <a:gd name="adj" fmla="val 16667"/>
            </a:avLst>
          </a:prstGeom>
          <a:solidFill>
            <a:schemeClr val="tx2"/>
          </a:solidFill>
          <a:ln w="9525">
            <a:solidFill>
              <a:schemeClr val="tx1"/>
            </a:solidFill>
            <a:round/>
            <a:headEnd/>
            <a:tailEnd/>
          </a:ln>
        </p:spPr>
        <p:txBody>
          <a:bodyPr wrap="none" anchor="ctr"/>
          <a:lstStyle/>
          <a:p>
            <a:pPr algn="ctr"/>
            <a:r>
              <a:rPr lang="en-US" b="1">
                <a:solidFill>
                  <a:schemeClr val="bg1"/>
                </a:solidFill>
                <a:latin typeface="Garamond" pitchFamily="18" charset="0"/>
              </a:rPr>
              <a:t>Each Component adds up to provide a COMPREHENSIVE solution!</a:t>
            </a:r>
          </a:p>
        </p:txBody>
      </p:sp>
      <p:sp>
        <p:nvSpPr>
          <p:cNvPr id="15364" name="Rectangle 6"/>
          <p:cNvSpPr>
            <a:spLocks noChangeArrowheads="1"/>
          </p:cNvSpPr>
          <p:nvPr/>
        </p:nvSpPr>
        <p:spPr bwMode="auto">
          <a:xfrm>
            <a:off x="4191000" y="1905000"/>
            <a:ext cx="3810000" cy="381000"/>
          </a:xfrm>
          <a:prstGeom prst="rect">
            <a:avLst/>
          </a:prstGeom>
          <a:solidFill>
            <a:schemeClr val="bg1"/>
          </a:solidFill>
          <a:ln w="9525">
            <a:noFill/>
            <a:miter lim="800000"/>
            <a:headEnd/>
            <a:tailEnd/>
          </a:ln>
        </p:spPr>
        <p:txBody>
          <a:bodyPr wrap="none" anchor="ctr"/>
          <a:lstStyle/>
          <a:p>
            <a:endParaRPr lang="en-US"/>
          </a:p>
        </p:txBody>
      </p:sp>
      <p:sp>
        <p:nvSpPr>
          <p:cNvPr id="15365" name="Rectangle 7"/>
          <p:cNvSpPr>
            <a:spLocks noChangeArrowheads="1"/>
          </p:cNvSpPr>
          <p:nvPr/>
        </p:nvSpPr>
        <p:spPr bwMode="auto">
          <a:xfrm>
            <a:off x="2362200" y="2133600"/>
            <a:ext cx="1981200" cy="304800"/>
          </a:xfrm>
          <a:prstGeom prst="rect">
            <a:avLst/>
          </a:prstGeom>
          <a:solidFill>
            <a:schemeClr val="bg1"/>
          </a:solidFill>
          <a:ln w="9525">
            <a:noFill/>
            <a:miter lim="800000"/>
            <a:headEnd/>
            <a:tailEnd/>
          </a:ln>
        </p:spPr>
        <p:txBody>
          <a:bodyPr wrap="none" anchor="ctr"/>
          <a:lstStyle/>
          <a:p>
            <a:endParaRPr lang="en-US"/>
          </a:p>
        </p:txBody>
      </p:sp>
      <p:sp>
        <p:nvSpPr>
          <p:cNvPr id="15366" name="Text Box 9"/>
          <p:cNvSpPr txBox="1">
            <a:spLocks noChangeArrowheads="1"/>
          </p:cNvSpPr>
          <p:nvPr/>
        </p:nvSpPr>
        <p:spPr bwMode="auto">
          <a:xfrm>
            <a:off x="8686800" y="6477000"/>
            <a:ext cx="457200" cy="366713"/>
          </a:xfrm>
          <a:prstGeom prst="rect">
            <a:avLst/>
          </a:prstGeom>
          <a:noFill/>
          <a:ln w="9525">
            <a:noFill/>
            <a:miter lim="800000"/>
            <a:headEnd/>
            <a:tailEnd/>
          </a:ln>
        </p:spPr>
        <p:txBody>
          <a:bodyPr>
            <a:spAutoFit/>
          </a:bodyPr>
          <a:lstStyle/>
          <a:p>
            <a:pPr marL="280988" indent="-280988" algn="r">
              <a:buClr>
                <a:srgbClr val="4D4D4D"/>
              </a:buClr>
              <a:buFont typeface="Wingdings" pitchFamily="2" charset="2"/>
              <a:buNone/>
            </a:pPr>
            <a:r>
              <a:rPr lang="en-US" b="1">
                <a:latin typeface="Garamond" pitchFamily="18" charset="0"/>
              </a:rPr>
              <a:t>15</a:t>
            </a:r>
          </a:p>
        </p:txBody>
      </p:sp>
      <p:pic>
        <p:nvPicPr>
          <p:cNvPr id="15367" name="Picture 12"/>
          <p:cNvPicPr>
            <a:picLocks noChangeAspect="1" noChangeArrowheads="1"/>
          </p:cNvPicPr>
          <p:nvPr/>
        </p:nvPicPr>
        <p:blipFill>
          <a:blip r:embed="rId2" cstate="print"/>
          <a:srcRect/>
          <a:stretch>
            <a:fillRect/>
          </a:stretch>
        </p:blipFill>
        <p:spPr bwMode="auto">
          <a:xfrm>
            <a:off x="234950" y="1133475"/>
            <a:ext cx="7766050" cy="4657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ReadOz_logo_RGB_white[1].jpg"/>
          <p:cNvPicPr>
            <a:picLocks noChangeAspect="1"/>
          </p:cNvPicPr>
          <p:nvPr/>
        </p:nvPicPr>
        <p:blipFill>
          <a:blip r:embed="rId2" cstate="print"/>
          <a:srcRect l="5954"/>
          <a:stretch>
            <a:fillRect/>
          </a:stretch>
        </p:blipFill>
        <p:spPr bwMode="auto">
          <a:xfrm>
            <a:off x="3505200" y="3289300"/>
            <a:ext cx="1981200" cy="1054100"/>
          </a:xfrm>
          <a:prstGeom prst="rect">
            <a:avLst/>
          </a:prstGeom>
          <a:noFill/>
          <a:ln w="9525">
            <a:noFill/>
            <a:miter lim="800000"/>
            <a:headEnd/>
            <a:tailEnd/>
          </a:ln>
        </p:spPr>
      </p:pic>
      <p:sp>
        <p:nvSpPr>
          <p:cNvPr id="16387" name="Line 13"/>
          <p:cNvSpPr>
            <a:spLocks noChangeShapeType="1"/>
          </p:cNvSpPr>
          <p:nvPr/>
        </p:nvSpPr>
        <p:spPr bwMode="auto">
          <a:xfrm>
            <a:off x="3276600" y="3124200"/>
            <a:ext cx="381000" cy="304800"/>
          </a:xfrm>
          <a:prstGeom prst="line">
            <a:avLst/>
          </a:prstGeom>
          <a:noFill/>
          <a:ln w="9525">
            <a:solidFill>
              <a:schemeClr val="tx1"/>
            </a:solidFill>
            <a:round/>
            <a:headEnd/>
            <a:tailEnd/>
          </a:ln>
        </p:spPr>
        <p:txBody>
          <a:bodyPr/>
          <a:lstStyle/>
          <a:p>
            <a:endParaRPr lang="en-US"/>
          </a:p>
        </p:txBody>
      </p:sp>
      <p:sp>
        <p:nvSpPr>
          <p:cNvPr id="16388" name="Text Box 2"/>
          <p:cNvSpPr txBox="1">
            <a:spLocks noChangeArrowheads="1"/>
          </p:cNvSpPr>
          <p:nvPr/>
        </p:nvSpPr>
        <p:spPr bwMode="auto">
          <a:xfrm>
            <a:off x="349250" y="242888"/>
            <a:ext cx="6432550" cy="366712"/>
          </a:xfrm>
          <a:prstGeom prst="rect">
            <a:avLst/>
          </a:prstGeom>
          <a:noFill/>
          <a:ln w="9525">
            <a:noFill/>
            <a:miter lim="800000"/>
            <a:headEnd/>
            <a:tailEnd/>
          </a:ln>
        </p:spPr>
        <p:txBody>
          <a:bodyPr>
            <a:spAutoFit/>
          </a:bodyPr>
          <a:lstStyle/>
          <a:p>
            <a:r>
              <a:rPr lang="en-US" b="1">
                <a:latin typeface="Garamond" pitchFamily="18" charset="0"/>
              </a:rPr>
              <a:t>Addressable Market – How BIG is the Pain! </a:t>
            </a:r>
          </a:p>
        </p:txBody>
      </p:sp>
      <p:sp>
        <p:nvSpPr>
          <p:cNvPr id="16389" name="Oval 3"/>
          <p:cNvSpPr>
            <a:spLocks noChangeArrowheads="1"/>
          </p:cNvSpPr>
          <p:nvPr/>
        </p:nvSpPr>
        <p:spPr bwMode="auto">
          <a:xfrm>
            <a:off x="533400" y="1143000"/>
            <a:ext cx="2895600" cy="2667000"/>
          </a:xfrm>
          <a:prstGeom prst="ellipse">
            <a:avLst/>
          </a:prstGeom>
          <a:solidFill>
            <a:srgbClr val="4D4D4D"/>
          </a:solidFill>
          <a:ln w="9525">
            <a:noFill/>
            <a:round/>
            <a:headEnd/>
            <a:tailEnd/>
          </a:ln>
        </p:spPr>
        <p:txBody>
          <a:bodyPr wrap="none" anchor="ctr"/>
          <a:lstStyle/>
          <a:p>
            <a:pPr algn="ctr"/>
            <a:r>
              <a:rPr lang="en-US" sz="1600" b="1">
                <a:solidFill>
                  <a:schemeClr val="bg1"/>
                </a:solidFill>
                <a:latin typeface="Garamond" pitchFamily="18" charset="0"/>
              </a:rPr>
              <a:t>Internet Savvy </a:t>
            </a:r>
          </a:p>
          <a:p>
            <a:pPr algn="ctr"/>
            <a:r>
              <a:rPr lang="en-US" sz="1600" b="1">
                <a:solidFill>
                  <a:schemeClr val="bg1"/>
                </a:solidFill>
                <a:latin typeface="Garamond" pitchFamily="18" charset="0"/>
              </a:rPr>
              <a:t>Student</a:t>
            </a:r>
          </a:p>
          <a:p>
            <a:pPr algn="ctr"/>
            <a:r>
              <a:rPr lang="en-US" sz="1600" b="1">
                <a:solidFill>
                  <a:schemeClr val="bg1"/>
                </a:solidFill>
                <a:latin typeface="Garamond" pitchFamily="18" charset="0"/>
              </a:rPr>
              <a:t>14M – U.S. University</a:t>
            </a:r>
          </a:p>
          <a:p>
            <a:pPr algn="ctr"/>
            <a:r>
              <a:rPr lang="en-US" sz="1600" b="1">
                <a:solidFill>
                  <a:schemeClr val="bg1"/>
                </a:solidFill>
                <a:latin typeface="Garamond" pitchFamily="18" charset="0"/>
              </a:rPr>
              <a:t>Level Students</a:t>
            </a:r>
          </a:p>
          <a:p>
            <a:pPr algn="ctr"/>
            <a:r>
              <a:rPr lang="en-US" sz="1600" i="1">
                <a:solidFill>
                  <a:schemeClr val="bg1"/>
                </a:solidFill>
                <a:latin typeface="Garamond" pitchFamily="18" charset="0"/>
              </a:rPr>
              <a:t>Source: WorldBank</a:t>
            </a:r>
          </a:p>
        </p:txBody>
      </p:sp>
      <p:sp>
        <p:nvSpPr>
          <p:cNvPr id="16390" name="Oval 5"/>
          <p:cNvSpPr>
            <a:spLocks noChangeArrowheads="1"/>
          </p:cNvSpPr>
          <p:nvPr/>
        </p:nvSpPr>
        <p:spPr bwMode="auto">
          <a:xfrm>
            <a:off x="533400" y="4000500"/>
            <a:ext cx="2895600" cy="2667000"/>
          </a:xfrm>
          <a:prstGeom prst="ellipse">
            <a:avLst/>
          </a:prstGeom>
          <a:solidFill>
            <a:srgbClr val="1C1C1C"/>
          </a:solidFill>
          <a:ln w="9525">
            <a:noFill/>
            <a:round/>
            <a:headEnd/>
            <a:tailEnd/>
          </a:ln>
        </p:spPr>
        <p:txBody>
          <a:bodyPr wrap="none" anchor="ctr"/>
          <a:lstStyle/>
          <a:p>
            <a:pPr algn="ctr"/>
            <a:r>
              <a:rPr lang="en-US" sz="1600" b="1">
                <a:solidFill>
                  <a:schemeClr val="bg1"/>
                </a:solidFill>
                <a:latin typeface="Garamond" pitchFamily="18" charset="0"/>
              </a:rPr>
              <a:t>Career-Oriented</a:t>
            </a:r>
          </a:p>
          <a:p>
            <a:pPr algn="ctr"/>
            <a:r>
              <a:rPr lang="en-US" sz="1600" b="1">
                <a:solidFill>
                  <a:schemeClr val="bg1"/>
                </a:solidFill>
                <a:latin typeface="Garamond" pitchFamily="18" charset="0"/>
              </a:rPr>
              <a:t>Knowledge Worker</a:t>
            </a:r>
          </a:p>
          <a:p>
            <a:pPr algn="ctr"/>
            <a:r>
              <a:rPr lang="en-US" sz="1600" b="1">
                <a:solidFill>
                  <a:schemeClr val="bg1"/>
                </a:solidFill>
                <a:latin typeface="Garamond" pitchFamily="18" charset="0"/>
              </a:rPr>
              <a:t>36 – 80M in U.S.</a:t>
            </a:r>
          </a:p>
          <a:p>
            <a:pPr algn="ctr"/>
            <a:r>
              <a:rPr lang="en-US" sz="1600" i="1">
                <a:solidFill>
                  <a:schemeClr val="bg1"/>
                </a:solidFill>
                <a:latin typeface="Garamond" pitchFamily="18" charset="0"/>
              </a:rPr>
              <a:t>Source: Dept. of Labor</a:t>
            </a:r>
          </a:p>
        </p:txBody>
      </p:sp>
      <p:sp>
        <p:nvSpPr>
          <p:cNvPr id="16391" name="Oval 6"/>
          <p:cNvSpPr>
            <a:spLocks noChangeArrowheads="1"/>
          </p:cNvSpPr>
          <p:nvPr/>
        </p:nvSpPr>
        <p:spPr bwMode="auto">
          <a:xfrm>
            <a:off x="5638800" y="1143000"/>
            <a:ext cx="2895600" cy="2667000"/>
          </a:xfrm>
          <a:prstGeom prst="ellipse">
            <a:avLst/>
          </a:prstGeom>
          <a:solidFill>
            <a:srgbClr val="1C1C1C"/>
          </a:solidFill>
          <a:ln w="9525">
            <a:noFill/>
            <a:round/>
            <a:headEnd/>
            <a:tailEnd/>
          </a:ln>
        </p:spPr>
        <p:txBody>
          <a:bodyPr wrap="none" anchor="ctr"/>
          <a:lstStyle/>
          <a:p>
            <a:pPr algn="ctr"/>
            <a:r>
              <a:rPr lang="en-US" sz="1600" b="1">
                <a:solidFill>
                  <a:schemeClr val="bg1"/>
                </a:solidFill>
                <a:latin typeface="Garamond" pitchFamily="18" charset="0"/>
              </a:rPr>
              <a:t>Avid Online </a:t>
            </a:r>
          </a:p>
          <a:p>
            <a:pPr algn="ctr"/>
            <a:r>
              <a:rPr lang="en-US" sz="1600" b="1">
                <a:solidFill>
                  <a:schemeClr val="bg1"/>
                </a:solidFill>
                <a:latin typeface="Garamond" pitchFamily="18" charset="0"/>
              </a:rPr>
              <a:t>Periodic Subscriber</a:t>
            </a:r>
          </a:p>
          <a:p>
            <a:pPr algn="ctr"/>
            <a:r>
              <a:rPr lang="en-US" sz="1600" b="1">
                <a:solidFill>
                  <a:schemeClr val="bg1"/>
                </a:solidFill>
                <a:latin typeface="Garamond" pitchFamily="18" charset="0"/>
              </a:rPr>
              <a:t>56M U.S. Daily Newspaper</a:t>
            </a:r>
          </a:p>
          <a:p>
            <a:pPr algn="ctr"/>
            <a:r>
              <a:rPr lang="en-US" sz="1600" b="1">
                <a:solidFill>
                  <a:schemeClr val="bg1"/>
                </a:solidFill>
                <a:latin typeface="Garamond" pitchFamily="18" charset="0"/>
              </a:rPr>
              <a:t>Subscriptions</a:t>
            </a:r>
          </a:p>
          <a:p>
            <a:pPr algn="ctr"/>
            <a:r>
              <a:rPr lang="en-US" sz="1600">
                <a:solidFill>
                  <a:schemeClr val="bg1"/>
                </a:solidFill>
                <a:latin typeface="Garamond" pitchFamily="18" charset="0"/>
              </a:rPr>
              <a:t>Source: </a:t>
            </a:r>
            <a:r>
              <a:rPr lang="en-US" sz="1600" i="1">
                <a:solidFill>
                  <a:schemeClr val="bg1"/>
                </a:solidFill>
                <a:latin typeface="Garamond" pitchFamily="18" charset="0"/>
              </a:rPr>
              <a:t>ReadOz Management</a:t>
            </a:r>
          </a:p>
        </p:txBody>
      </p:sp>
      <p:sp>
        <p:nvSpPr>
          <p:cNvPr id="16392" name="Oval 7"/>
          <p:cNvSpPr>
            <a:spLocks noChangeArrowheads="1"/>
          </p:cNvSpPr>
          <p:nvPr/>
        </p:nvSpPr>
        <p:spPr bwMode="auto">
          <a:xfrm>
            <a:off x="5638800" y="4000500"/>
            <a:ext cx="2895600" cy="2667000"/>
          </a:xfrm>
          <a:prstGeom prst="ellipse">
            <a:avLst/>
          </a:prstGeom>
          <a:solidFill>
            <a:srgbClr val="4D4D4D"/>
          </a:solidFill>
          <a:ln w="9525">
            <a:noFill/>
            <a:round/>
            <a:headEnd/>
            <a:tailEnd/>
          </a:ln>
        </p:spPr>
        <p:txBody>
          <a:bodyPr wrap="none" anchor="ctr"/>
          <a:lstStyle/>
          <a:p>
            <a:pPr algn="ctr"/>
            <a:r>
              <a:rPr lang="en-US" sz="1600" b="1">
                <a:solidFill>
                  <a:schemeClr val="bg1"/>
                </a:solidFill>
                <a:latin typeface="Garamond" pitchFamily="18" charset="0"/>
              </a:rPr>
              <a:t>North America</a:t>
            </a:r>
          </a:p>
          <a:p>
            <a:pPr algn="ctr"/>
            <a:r>
              <a:rPr lang="en-US" sz="1600" b="1">
                <a:solidFill>
                  <a:schemeClr val="bg1"/>
                </a:solidFill>
                <a:latin typeface="Garamond" pitchFamily="18" charset="0"/>
              </a:rPr>
              <a:t> Magazine Publishers</a:t>
            </a:r>
          </a:p>
          <a:p>
            <a:pPr algn="ctr"/>
            <a:r>
              <a:rPr lang="en-US" sz="1600" b="1">
                <a:solidFill>
                  <a:schemeClr val="bg1"/>
                </a:solidFill>
                <a:latin typeface="Garamond" pitchFamily="18" charset="0"/>
              </a:rPr>
              <a:t>20,628</a:t>
            </a:r>
          </a:p>
          <a:p>
            <a:pPr algn="ctr"/>
            <a:r>
              <a:rPr lang="en-US" sz="1600" i="1">
                <a:solidFill>
                  <a:schemeClr val="bg1"/>
                </a:solidFill>
                <a:latin typeface="Garamond" pitchFamily="18" charset="0"/>
              </a:rPr>
              <a:t>Source: MediaIDEAS</a:t>
            </a:r>
            <a:r>
              <a:rPr lang="en-US" sz="1600">
                <a:solidFill>
                  <a:schemeClr val="bg1"/>
                </a:solidFill>
                <a:latin typeface="Garamond" pitchFamily="18" charset="0"/>
              </a:rPr>
              <a:t> </a:t>
            </a:r>
          </a:p>
        </p:txBody>
      </p:sp>
      <p:sp>
        <p:nvSpPr>
          <p:cNvPr id="16393" name="Line 12"/>
          <p:cNvSpPr>
            <a:spLocks noChangeShapeType="1"/>
          </p:cNvSpPr>
          <p:nvPr/>
        </p:nvSpPr>
        <p:spPr bwMode="auto">
          <a:xfrm flipV="1">
            <a:off x="3048000" y="4191000"/>
            <a:ext cx="457200" cy="304800"/>
          </a:xfrm>
          <a:prstGeom prst="line">
            <a:avLst/>
          </a:prstGeom>
          <a:noFill/>
          <a:ln w="9525">
            <a:solidFill>
              <a:schemeClr val="tx1"/>
            </a:solidFill>
            <a:round/>
            <a:headEnd/>
            <a:tailEnd/>
          </a:ln>
        </p:spPr>
        <p:txBody>
          <a:bodyPr/>
          <a:lstStyle/>
          <a:p>
            <a:endParaRPr lang="en-US"/>
          </a:p>
        </p:txBody>
      </p:sp>
      <p:sp>
        <p:nvSpPr>
          <p:cNvPr id="16394" name="Line 14"/>
          <p:cNvSpPr>
            <a:spLocks noChangeShapeType="1"/>
          </p:cNvSpPr>
          <p:nvPr/>
        </p:nvSpPr>
        <p:spPr bwMode="auto">
          <a:xfrm>
            <a:off x="5562600" y="4267200"/>
            <a:ext cx="381000" cy="304800"/>
          </a:xfrm>
          <a:prstGeom prst="line">
            <a:avLst/>
          </a:prstGeom>
          <a:noFill/>
          <a:ln w="9525">
            <a:solidFill>
              <a:schemeClr val="tx1"/>
            </a:solidFill>
            <a:round/>
            <a:headEnd/>
            <a:tailEnd/>
          </a:ln>
        </p:spPr>
        <p:txBody>
          <a:bodyPr/>
          <a:lstStyle/>
          <a:p>
            <a:endParaRPr lang="en-US"/>
          </a:p>
        </p:txBody>
      </p:sp>
      <p:sp>
        <p:nvSpPr>
          <p:cNvPr id="16395" name="Line 15"/>
          <p:cNvSpPr>
            <a:spLocks noChangeShapeType="1"/>
          </p:cNvSpPr>
          <p:nvPr/>
        </p:nvSpPr>
        <p:spPr bwMode="auto">
          <a:xfrm flipV="1">
            <a:off x="5562600" y="3124200"/>
            <a:ext cx="457200" cy="304800"/>
          </a:xfrm>
          <a:prstGeom prst="line">
            <a:avLst/>
          </a:prstGeom>
          <a:noFill/>
          <a:ln w="9525">
            <a:solidFill>
              <a:schemeClr val="tx1"/>
            </a:solidFill>
            <a:round/>
            <a:headEnd/>
            <a:tailEnd/>
          </a:ln>
        </p:spPr>
        <p:txBody>
          <a:bodyPr/>
          <a:lstStyle/>
          <a:p>
            <a:endParaRPr lang="en-US"/>
          </a:p>
        </p:txBody>
      </p:sp>
      <p:sp>
        <p:nvSpPr>
          <p:cNvPr id="16396" name="Text Box 16"/>
          <p:cNvSpPr txBox="1">
            <a:spLocks noChangeArrowheads="1"/>
          </p:cNvSpPr>
          <p:nvPr/>
        </p:nvSpPr>
        <p:spPr bwMode="auto">
          <a:xfrm>
            <a:off x="8686800" y="6477000"/>
            <a:ext cx="457200" cy="366713"/>
          </a:xfrm>
          <a:prstGeom prst="rect">
            <a:avLst/>
          </a:prstGeom>
          <a:noFill/>
          <a:ln w="9525">
            <a:noFill/>
            <a:miter lim="800000"/>
            <a:headEnd/>
            <a:tailEnd/>
          </a:ln>
        </p:spPr>
        <p:txBody>
          <a:bodyPr>
            <a:spAutoFit/>
          </a:bodyPr>
          <a:lstStyle/>
          <a:p>
            <a:pPr marL="280988" indent="-280988" algn="r">
              <a:buClr>
                <a:srgbClr val="4D4D4D"/>
              </a:buClr>
              <a:buFont typeface="Wingdings" pitchFamily="2" charset="2"/>
              <a:buNone/>
            </a:pPr>
            <a:r>
              <a:rPr lang="en-US" b="1">
                <a:latin typeface="Garamond" pitchFamily="18" charset="0"/>
              </a:rPr>
              <a:t>16</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349250" y="242888"/>
            <a:ext cx="6432550" cy="366712"/>
          </a:xfrm>
          <a:prstGeom prst="rect">
            <a:avLst/>
          </a:prstGeom>
          <a:noFill/>
          <a:ln w="9525">
            <a:noFill/>
            <a:miter lim="800000"/>
            <a:headEnd/>
            <a:tailEnd/>
          </a:ln>
        </p:spPr>
        <p:txBody>
          <a:bodyPr>
            <a:spAutoFit/>
          </a:bodyPr>
          <a:lstStyle/>
          <a:p>
            <a:r>
              <a:rPr lang="en-US" b="1">
                <a:latin typeface="Garamond" pitchFamily="18" charset="0"/>
              </a:rPr>
              <a:t>Industry &amp; Markets – Market Growth Opportunities</a:t>
            </a:r>
          </a:p>
        </p:txBody>
      </p:sp>
      <p:sp>
        <p:nvSpPr>
          <p:cNvPr id="17411" name="Line 3"/>
          <p:cNvSpPr>
            <a:spLocks noChangeShapeType="1"/>
          </p:cNvSpPr>
          <p:nvPr/>
        </p:nvSpPr>
        <p:spPr bwMode="auto">
          <a:xfrm>
            <a:off x="4419600" y="1219200"/>
            <a:ext cx="0" cy="5334000"/>
          </a:xfrm>
          <a:prstGeom prst="line">
            <a:avLst/>
          </a:prstGeom>
          <a:noFill/>
          <a:ln w="9525">
            <a:solidFill>
              <a:schemeClr val="tx1"/>
            </a:solidFill>
            <a:round/>
            <a:headEnd/>
            <a:tailEnd/>
          </a:ln>
        </p:spPr>
        <p:txBody>
          <a:bodyPr/>
          <a:lstStyle/>
          <a:p>
            <a:endParaRPr lang="en-US"/>
          </a:p>
        </p:txBody>
      </p:sp>
      <p:sp>
        <p:nvSpPr>
          <p:cNvPr id="17412" name="Text Box 4"/>
          <p:cNvSpPr txBox="1">
            <a:spLocks noChangeArrowheads="1"/>
          </p:cNvSpPr>
          <p:nvPr/>
        </p:nvSpPr>
        <p:spPr bwMode="auto">
          <a:xfrm>
            <a:off x="0" y="914400"/>
            <a:ext cx="4273550" cy="342900"/>
          </a:xfrm>
          <a:prstGeom prst="rect">
            <a:avLst/>
          </a:prstGeom>
          <a:noFill/>
          <a:ln w="9525">
            <a:noFill/>
            <a:miter lim="800000"/>
            <a:headEnd/>
            <a:tailEnd/>
          </a:ln>
        </p:spPr>
        <p:txBody>
          <a:bodyPr/>
          <a:lstStyle/>
          <a:p>
            <a:pPr algn="ctr"/>
            <a:r>
              <a:rPr lang="en-US" sz="1400" b="1">
                <a:latin typeface="Garamond" pitchFamily="18" charset="0"/>
              </a:rPr>
              <a:t>Periodical Industry – Print to Digital Content Transition 2007H – 2020P</a:t>
            </a:r>
          </a:p>
        </p:txBody>
      </p:sp>
      <p:pic>
        <p:nvPicPr>
          <p:cNvPr id="17413" name="Picture 5"/>
          <p:cNvPicPr>
            <a:picLocks noChangeAspect="1" noChangeArrowheads="1"/>
          </p:cNvPicPr>
          <p:nvPr/>
        </p:nvPicPr>
        <p:blipFill>
          <a:blip r:embed="rId2" cstate="print"/>
          <a:srcRect/>
          <a:stretch>
            <a:fillRect/>
          </a:stretch>
        </p:blipFill>
        <p:spPr bwMode="auto">
          <a:xfrm>
            <a:off x="41275" y="1370013"/>
            <a:ext cx="4191000" cy="2516187"/>
          </a:xfrm>
          <a:prstGeom prst="rect">
            <a:avLst/>
          </a:prstGeom>
          <a:noFill/>
          <a:ln w="9525">
            <a:noFill/>
            <a:miter lim="800000"/>
            <a:headEnd/>
            <a:tailEnd/>
          </a:ln>
        </p:spPr>
      </p:pic>
      <p:sp>
        <p:nvSpPr>
          <p:cNvPr id="17414" name="Text Box 6"/>
          <p:cNvSpPr txBox="1">
            <a:spLocks noChangeArrowheads="1"/>
          </p:cNvSpPr>
          <p:nvPr/>
        </p:nvSpPr>
        <p:spPr bwMode="auto">
          <a:xfrm>
            <a:off x="4495800" y="914400"/>
            <a:ext cx="4495800" cy="346075"/>
          </a:xfrm>
          <a:prstGeom prst="rect">
            <a:avLst/>
          </a:prstGeom>
          <a:noFill/>
          <a:ln w="9525">
            <a:noFill/>
            <a:miter lim="800000"/>
            <a:headEnd/>
            <a:tailEnd/>
          </a:ln>
        </p:spPr>
        <p:txBody>
          <a:bodyPr/>
          <a:lstStyle/>
          <a:p>
            <a:pPr algn="ctr"/>
            <a:r>
              <a:rPr lang="en-US" sz="1400" b="1">
                <a:latin typeface="Garamond" pitchFamily="18" charset="0"/>
              </a:rPr>
              <a:t>U.S. eReader Content Market </a:t>
            </a:r>
          </a:p>
          <a:p>
            <a:pPr algn="ctr"/>
            <a:r>
              <a:rPr lang="en-US" sz="1400" b="1">
                <a:latin typeface="Garamond" pitchFamily="18" charset="0"/>
              </a:rPr>
              <a:t>– 2010 – 2020P</a:t>
            </a:r>
            <a:r>
              <a:rPr lang="en-US" sz="1200" b="1">
                <a:solidFill>
                  <a:srgbClr val="000080"/>
                </a:solidFill>
                <a:latin typeface="Times New Roman" pitchFamily="18" charset="0"/>
              </a:rPr>
              <a:t> </a:t>
            </a:r>
            <a:endParaRPr lang="en-US"/>
          </a:p>
        </p:txBody>
      </p:sp>
      <p:pic>
        <p:nvPicPr>
          <p:cNvPr id="17415" name="Picture 7"/>
          <p:cNvPicPr>
            <a:picLocks noChangeAspect="1" noChangeArrowheads="1"/>
          </p:cNvPicPr>
          <p:nvPr/>
        </p:nvPicPr>
        <p:blipFill>
          <a:blip r:embed="rId3" cstate="print"/>
          <a:srcRect/>
          <a:stretch>
            <a:fillRect/>
          </a:stretch>
        </p:blipFill>
        <p:spPr bwMode="auto">
          <a:xfrm>
            <a:off x="4533900" y="1328738"/>
            <a:ext cx="4419600" cy="2601912"/>
          </a:xfrm>
          <a:prstGeom prst="rect">
            <a:avLst/>
          </a:prstGeom>
          <a:noFill/>
          <a:ln w="9525">
            <a:noFill/>
            <a:miter lim="800000"/>
            <a:headEnd/>
            <a:tailEnd/>
          </a:ln>
        </p:spPr>
      </p:pic>
      <p:sp>
        <p:nvSpPr>
          <p:cNvPr id="17416" name="Text Box 8"/>
          <p:cNvSpPr txBox="1">
            <a:spLocks noChangeArrowheads="1"/>
          </p:cNvSpPr>
          <p:nvPr/>
        </p:nvSpPr>
        <p:spPr bwMode="auto">
          <a:xfrm>
            <a:off x="136525" y="3997325"/>
            <a:ext cx="4000500" cy="346075"/>
          </a:xfrm>
          <a:prstGeom prst="rect">
            <a:avLst/>
          </a:prstGeom>
          <a:noFill/>
          <a:ln w="9525">
            <a:noFill/>
            <a:miter lim="800000"/>
            <a:headEnd/>
            <a:tailEnd/>
          </a:ln>
        </p:spPr>
        <p:txBody>
          <a:bodyPr/>
          <a:lstStyle/>
          <a:p>
            <a:pPr algn="ctr"/>
            <a:r>
              <a:rPr lang="en-US" sz="1200" b="1">
                <a:latin typeface="Times New Roman" pitchFamily="18" charset="0"/>
              </a:rPr>
              <a:t>Magazine Content Sold on/for Tablets</a:t>
            </a:r>
          </a:p>
          <a:p>
            <a:pPr algn="ctr"/>
            <a:r>
              <a:rPr lang="en-US" sz="1200" b="1">
                <a:latin typeface="Times New Roman" pitchFamily="18" charset="0"/>
              </a:rPr>
              <a:t> 2010 – 2020P Worldwide</a:t>
            </a:r>
            <a:endParaRPr lang="en-US"/>
          </a:p>
        </p:txBody>
      </p:sp>
      <p:pic>
        <p:nvPicPr>
          <p:cNvPr id="17417" name="Picture 9"/>
          <p:cNvPicPr>
            <a:picLocks noChangeAspect="1" noChangeArrowheads="1"/>
          </p:cNvPicPr>
          <p:nvPr/>
        </p:nvPicPr>
        <p:blipFill>
          <a:blip r:embed="rId4" cstate="print"/>
          <a:srcRect/>
          <a:stretch>
            <a:fillRect/>
          </a:stretch>
        </p:blipFill>
        <p:spPr bwMode="auto">
          <a:xfrm>
            <a:off x="79375" y="4394200"/>
            <a:ext cx="4114800" cy="2463800"/>
          </a:xfrm>
          <a:prstGeom prst="rect">
            <a:avLst/>
          </a:prstGeom>
          <a:noFill/>
          <a:ln w="9525">
            <a:noFill/>
            <a:miter lim="800000"/>
            <a:headEnd/>
            <a:tailEnd/>
          </a:ln>
        </p:spPr>
      </p:pic>
      <p:sp>
        <p:nvSpPr>
          <p:cNvPr id="17418" name="Line 10"/>
          <p:cNvSpPr>
            <a:spLocks noChangeShapeType="1"/>
          </p:cNvSpPr>
          <p:nvPr/>
        </p:nvSpPr>
        <p:spPr bwMode="auto">
          <a:xfrm flipH="1">
            <a:off x="0" y="3962400"/>
            <a:ext cx="8839200" cy="0"/>
          </a:xfrm>
          <a:prstGeom prst="line">
            <a:avLst/>
          </a:prstGeom>
          <a:noFill/>
          <a:ln w="9525">
            <a:solidFill>
              <a:schemeClr val="tx1"/>
            </a:solidFill>
            <a:round/>
            <a:headEnd/>
            <a:tailEnd/>
          </a:ln>
        </p:spPr>
        <p:txBody>
          <a:bodyPr/>
          <a:lstStyle/>
          <a:p>
            <a:endParaRPr lang="en-US"/>
          </a:p>
        </p:txBody>
      </p:sp>
      <p:sp>
        <p:nvSpPr>
          <p:cNvPr id="17419" name="Text Box 11"/>
          <p:cNvSpPr txBox="1">
            <a:spLocks noChangeArrowheads="1"/>
          </p:cNvSpPr>
          <p:nvPr/>
        </p:nvSpPr>
        <p:spPr bwMode="auto">
          <a:xfrm>
            <a:off x="4514850" y="4071938"/>
            <a:ext cx="4457700" cy="347662"/>
          </a:xfrm>
          <a:prstGeom prst="rect">
            <a:avLst/>
          </a:prstGeom>
          <a:noFill/>
          <a:ln w="9525">
            <a:noFill/>
            <a:miter lim="800000"/>
            <a:headEnd/>
            <a:tailEnd/>
          </a:ln>
        </p:spPr>
        <p:txBody>
          <a:bodyPr/>
          <a:lstStyle/>
          <a:p>
            <a:pPr algn="ctr"/>
            <a:r>
              <a:rPr lang="en-US" sz="1200" b="1">
                <a:latin typeface="Times New Roman" pitchFamily="18" charset="0"/>
              </a:rPr>
              <a:t>Online Advertising</a:t>
            </a:r>
          </a:p>
          <a:p>
            <a:pPr algn="ctr"/>
            <a:r>
              <a:rPr lang="en-US" sz="1200" b="1">
                <a:latin typeface="Times New Roman" pitchFamily="18" charset="0"/>
              </a:rPr>
              <a:t> 2000A – 2020P</a:t>
            </a:r>
            <a:endParaRPr lang="en-US"/>
          </a:p>
        </p:txBody>
      </p:sp>
      <p:pic>
        <p:nvPicPr>
          <p:cNvPr id="17420" name="Picture 12"/>
          <p:cNvPicPr>
            <a:picLocks noChangeAspect="1" noChangeArrowheads="1"/>
          </p:cNvPicPr>
          <p:nvPr/>
        </p:nvPicPr>
        <p:blipFill>
          <a:blip r:embed="rId5" cstate="print"/>
          <a:srcRect/>
          <a:stretch>
            <a:fillRect/>
          </a:stretch>
        </p:blipFill>
        <p:spPr bwMode="auto">
          <a:xfrm>
            <a:off x="4429125" y="4414838"/>
            <a:ext cx="4629150" cy="2374900"/>
          </a:xfrm>
          <a:prstGeom prst="rect">
            <a:avLst/>
          </a:prstGeom>
          <a:noFill/>
          <a:ln w="9525">
            <a:noFill/>
            <a:miter lim="800000"/>
            <a:headEnd/>
            <a:tailEnd/>
          </a:ln>
        </p:spPr>
      </p:pic>
      <p:sp>
        <p:nvSpPr>
          <p:cNvPr id="17421" name="Text Box 13"/>
          <p:cNvSpPr txBox="1">
            <a:spLocks noChangeArrowheads="1"/>
          </p:cNvSpPr>
          <p:nvPr/>
        </p:nvSpPr>
        <p:spPr bwMode="auto">
          <a:xfrm>
            <a:off x="5911850" y="5235575"/>
            <a:ext cx="1327150" cy="457200"/>
          </a:xfrm>
          <a:prstGeom prst="rect">
            <a:avLst/>
          </a:prstGeom>
          <a:noFill/>
          <a:ln w="9525">
            <a:noFill/>
            <a:miter lim="800000"/>
            <a:headEnd/>
            <a:tailEnd/>
          </a:ln>
        </p:spPr>
        <p:txBody>
          <a:bodyPr/>
          <a:lstStyle/>
          <a:p>
            <a:r>
              <a:rPr lang="en-US" sz="1200" b="1">
                <a:latin typeface="Times New Roman" pitchFamily="18" charset="0"/>
              </a:rPr>
              <a:t>CAGR – 15%</a:t>
            </a:r>
            <a:endParaRPr lang="en-US"/>
          </a:p>
        </p:txBody>
      </p:sp>
      <p:sp>
        <p:nvSpPr>
          <p:cNvPr id="17422" name="Text Box 14"/>
          <p:cNvSpPr txBox="1">
            <a:spLocks noChangeArrowheads="1"/>
          </p:cNvSpPr>
          <p:nvPr/>
        </p:nvSpPr>
        <p:spPr bwMode="auto">
          <a:xfrm>
            <a:off x="8686800" y="6477000"/>
            <a:ext cx="457200" cy="366713"/>
          </a:xfrm>
          <a:prstGeom prst="rect">
            <a:avLst/>
          </a:prstGeom>
          <a:noFill/>
          <a:ln w="9525">
            <a:noFill/>
            <a:miter lim="800000"/>
            <a:headEnd/>
            <a:tailEnd/>
          </a:ln>
        </p:spPr>
        <p:txBody>
          <a:bodyPr>
            <a:spAutoFit/>
          </a:bodyPr>
          <a:lstStyle/>
          <a:p>
            <a:pPr marL="280988" indent="-280988" algn="r">
              <a:buClr>
                <a:srgbClr val="4D4D4D"/>
              </a:buClr>
              <a:buFont typeface="Wingdings" pitchFamily="2" charset="2"/>
              <a:buNone/>
            </a:pPr>
            <a:r>
              <a:rPr lang="en-US" b="1">
                <a:latin typeface="Garamond" pitchFamily="18" charset="0"/>
              </a:rPr>
              <a:t>17</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349250" y="242888"/>
            <a:ext cx="6432550" cy="366712"/>
          </a:xfrm>
          <a:prstGeom prst="rect">
            <a:avLst/>
          </a:prstGeom>
          <a:noFill/>
          <a:ln w="9525">
            <a:noFill/>
            <a:miter lim="800000"/>
            <a:headEnd/>
            <a:tailEnd/>
          </a:ln>
        </p:spPr>
        <p:txBody>
          <a:bodyPr>
            <a:spAutoFit/>
          </a:bodyPr>
          <a:lstStyle/>
          <a:p>
            <a:r>
              <a:rPr lang="en-US" b="1">
                <a:latin typeface="Garamond" pitchFamily="18" charset="0"/>
              </a:rPr>
              <a:t>Market Competition </a:t>
            </a:r>
          </a:p>
        </p:txBody>
      </p:sp>
      <p:pic>
        <p:nvPicPr>
          <p:cNvPr id="18435" name="Picture 9"/>
          <p:cNvPicPr>
            <a:picLocks noChangeAspect="1" noChangeArrowheads="1"/>
          </p:cNvPicPr>
          <p:nvPr/>
        </p:nvPicPr>
        <p:blipFill>
          <a:blip r:embed="rId2" cstate="print"/>
          <a:srcRect/>
          <a:stretch>
            <a:fillRect/>
          </a:stretch>
        </p:blipFill>
        <p:spPr bwMode="auto">
          <a:xfrm>
            <a:off x="533400" y="990600"/>
            <a:ext cx="7391400" cy="4933950"/>
          </a:xfrm>
          <a:prstGeom prst="rect">
            <a:avLst/>
          </a:prstGeom>
          <a:noFill/>
          <a:ln w="9525">
            <a:noFill/>
            <a:miter lim="800000"/>
            <a:headEnd/>
            <a:tailEnd/>
          </a:ln>
        </p:spPr>
      </p:pic>
      <p:sp>
        <p:nvSpPr>
          <p:cNvPr id="18436" name="AutoShape 11"/>
          <p:cNvSpPr>
            <a:spLocks noChangeArrowheads="1"/>
          </p:cNvSpPr>
          <p:nvPr/>
        </p:nvSpPr>
        <p:spPr bwMode="auto">
          <a:xfrm>
            <a:off x="457200" y="6019800"/>
            <a:ext cx="7620000" cy="609600"/>
          </a:xfrm>
          <a:prstGeom prst="roundRect">
            <a:avLst>
              <a:gd name="adj" fmla="val 16667"/>
            </a:avLst>
          </a:prstGeom>
          <a:solidFill>
            <a:schemeClr val="tx2"/>
          </a:solidFill>
          <a:ln w="9525">
            <a:solidFill>
              <a:schemeClr val="tx1"/>
            </a:solidFill>
            <a:round/>
            <a:headEnd/>
            <a:tailEnd/>
          </a:ln>
        </p:spPr>
        <p:txBody>
          <a:bodyPr wrap="none" anchor="ctr"/>
          <a:lstStyle/>
          <a:p>
            <a:pPr algn="ctr"/>
            <a:r>
              <a:rPr lang="en-US" b="1">
                <a:solidFill>
                  <a:schemeClr val="bg1"/>
                </a:solidFill>
                <a:latin typeface="Garamond" pitchFamily="18" charset="0"/>
              </a:rPr>
              <a:t>Current competition does not offer COMPREHENSIVE solution! </a:t>
            </a:r>
          </a:p>
        </p:txBody>
      </p:sp>
      <p:sp>
        <p:nvSpPr>
          <p:cNvPr id="18437" name="Text Box 12"/>
          <p:cNvSpPr txBox="1">
            <a:spLocks noChangeArrowheads="1"/>
          </p:cNvSpPr>
          <p:nvPr/>
        </p:nvSpPr>
        <p:spPr bwMode="auto">
          <a:xfrm>
            <a:off x="8686800" y="6477000"/>
            <a:ext cx="457200" cy="366713"/>
          </a:xfrm>
          <a:prstGeom prst="rect">
            <a:avLst/>
          </a:prstGeom>
          <a:noFill/>
          <a:ln w="9525">
            <a:noFill/>
            <a:miter lim="800000"/>
            <a:headEnd/>
            <a:tailEnd/>
          </a:ln>
        </p:spPr>
        <p:txBody>
          <a:bodyPr>
            <a:spAutoFit/>
          </a:bodyPr>
          <a:lstStyle/>
          <a:p>
            <a:pPr marL="280988" indent="-280988" algn="r">
              <a:buClr>
                <a:srgbClr val="4D4D4D"/>
              </a:buClr>
              <a:buFont typeface="Wingdings" pitchFamily="2" charset="2"/>
              <a:buNone/>
            </a:pPr>
            <a:r>
              <a:rPr lang="en-US" b="1">
                <a:latin typeface="Garamond" pitchFamily="18" charset="0"/>
              </a:rPr>
              <a:t>18</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349250" y="242888"/>
            <a:ext cx="6432550" cy="366712"/>
          </a:xfrm>
          <a:prstGeom prst="rect">
            <a:avLst/>
          </a:prstGeom>
          <a:noFill/>
          <a:ln w="9525">
            <a:noFill/>
            <a:miter lim="800000"/>
            <a:headEnd/>
            <a:tailEnd/>
          </a:ln>
        </p:spPr>
        <p:txBody>
          <a:bodyPr>
            <a:spAutoFit/>
          </a:bodyPr>
          <a:lstStyle/>
          <a:p>
            <a:r>
              <a:rPr lang="en-US" b="1">
                <a:latin typeface="Garamond" pitchFamily="18" charset="0"/>
              </a:rPr>
              <a:t>Direct &amp; Indirect Competitors – McKinsey 9-Box Matrix </a:t>
            </a:r>
          </a:p>
        </p:txBody>
      </p:sp>
      <p:grpSp>
        <p:nvGrpSpPr>
          <p:cNvPr id="19459" name="Group 3"/>
          <p:cNvGrpSpPr>
            <a:grpSpLocks/>
          </p:cNvGrpSpPr>
          <p:nvPr/>
        </p:nvGrpSpPr>
        <p:grpSpPr bwMode="auto">
          <a:xfrm>
            <a:off x="1295400" y="4267200"/>
            <a:ext cx="7772400" cy="1600200"/>
            <a:chOff x="720" y="2736"/>
            <a:chExt cx="4896" cy="1104"/>
          </a:xfrm>
        </p:grpSpPr>
        <p:sp>
          <p:nvSpPr>
            <p:cNvPr id="19488" name="Rectangle 4"/>
            <p:cNvSpPr>
              <a:spLocks noChangeArrowheads="1"/>
            </p:cNvSpPr>
            <p:nvPr/>
          </p:nvSpPr>
          <p:spPr bwMode="auto">
            <a:xfrm>
              <a:off x="720" y="2736"/>
              <a:ext cx="1632" cy="1104"/>
            </a:xfrm>
            <a:prstGeom prst="rect">
              <a:avLst/>
            </a:prstGeom>
            <a:noFill/>
            <a:ln w="9525" algn="ctr">
              <a:solidFill>
                <a:srgbClr val="292929"/>
              </a:solidFill>
              <a:miter lim="800000"/>
              <a:headEnd/>
              <a:tailEnd/>
            </a:ln>
          </p:spPr>
          <p:txBody>
            <a:bodyPr wrap="none" anchor="ctr"/>
            <a:lstStyle/>
            <a:p>
              <a:endParaRPr lang="en-US"/>
            </a:p>
          </p:txBody>
        </p:sp>
        <p:sp>
          <p:nvSpPr>
            <p:cNvPr id="19489" name="Rectangle 5"/>
            <p:cNvSpPr>
              <a:spLocks noChangeArrowheads="1"/>
            </p:cNvSpPr>
            <p:nvPr/>
          </p:nvSpPr>
          <p:spPr bwMode="auto">
            <a:xfrm>
              <a:off x="2352" y="2736"/>
              <a:ext cx="1632" cy="1104"/>
            </a:xfrm>
            <a:prstGeom prst="rect">
              <a:avLst/>
            </a:prstGeom>
            <a:noFill/>
            <a:ln w="9525" algn="ctr">
              <a:solidFill>
                <a:srgbClr val="292929"/>
              </a:solidFill>
              <a:miter lim="800000"/>
              <a:headEnd/>
              <a:tailEnd/>
            </a:ln>
          </p:spPr>
          <p:txBody>
            <a:bodyPr wrap="none" anchor="ctr"/>
            <a:lstStyle/>
            <a:p>
              <a:endParaRPr lang="en-US"/>
            </a:p>
          </p:txBody>
        </p:sp>
        <p:sp>
          <p:nvSpPr>
            <p:cNvPr id="19490" name="Rectangle 6"/>
            <p:cNvSpPr>
              <a:spLocks noChangeArrowheads="1"/>
            </p:cNvSpPr>
            <p:nvPr/>
          </p:nvSpPr>
          <p:spPr bwMode="auto">
            <a:xfrm>
              <a:off x="3984" y="2736"/>
              <a:ext cx="1632" cy="1104"/>
            </a:xfrm>
            <a:prstGeom prst="rect">
              <a:avLst/>
            </a:prstGeom>
            <a:noFill/>
            <a:ln w="9525" algn="ctr">
              <a:solidFill>
                <a:srgbClr val="292929"/>
              </a:solidFill>
              <a:miter lim="800000"/>
              <a:headEnd/>
              <a:tailEnd/>
            </a:ln>
          </p:spPr>
          <p:txBody>
            <a:bodyPr wrap="none" anchor="ctr"/>
            <a:lstStyle/>
            <a:p>
              <a:endParaRPr lang="en-US"/>
            </a:p>
          </p:txBody>
        </p:sp>
      </p:grpSp>
      <p:grpSp>
        <p:nvGrpSpPr>
          <p:cNvPr id="19460" name="Group 7"/>
          <p:cNvGrpSpPr>
            <a:grpSpLocks/>
          </p:cNvGrpSpPr>
          <p:nvPr/>
        </p:nvGrpSpPr>
        <p:grpSpPr bwMode="auto">
          <a:xfrm>
            <a:off x="1295400" y="2667000"/>
            <a:ext cx="7772400" cy="1600200"/>
            <a:chOff x="720" y="2736"/>
            <a:chExt cx="4896" cy="1104"/>
          </a:xfrm>
        </p:grpSpPr>
        <p:sp>
          <p:nvSpPr>
            <p:cNvPr id="19485" name="Rectangle 8"/>
            <p:cNvSpPr>
              <a:spLocks noChangeArrowheads="1"/>
            </p:cNvSpPr>
            <p:nvPr/>
          </p:nvSpPr>
          <p:spPr bwMode="auto">
            <a:xfrm>
              <a:off x="720" y="2736"/>
              <a:ext cx="1632" cy="1104"/>
            </a:xfrm>
            <a:prstGeom prst="rect">
              <a:avLst/>
            </a:prstGeom>
            <a:noFill/>
            <a:ln w="9525" algn="ctr">
              <a:solidFill>
                <a:srgbClr val="003366"/>
              </a:solidFill>
              <a:miter lim="800000"/>
              <a:headEnd/>
              <a:tailEnd/>
            </a:ln>
          </p:spPr>
          <p:txBody>
            <a:bodyPr wrap="none" anchor="ctr"/>
            <a:lstStyle/>
            <a:p>
              <a:endParaRPr lang="en-US"/>
            </a:p>
          </p:txBody>
        </p:sp>
        <p:sp>
          <p:nvSpPr>
            <p:cNvPr id="19486" name="Rectangle 9"/>
            <p:cNvSpPr>
              <a:spLocks noChangeArrowheads="1"/>
            </p:cNvSpPr>
            <p:nvPr/>
          </p:nvSpPr>
          <p:spPr bwMode="auto">
            <a:xfrm>
              <a:off x="2352" y="2736"/>
              <a:ext cx="1632" cy="1104"/>
            </a:xfrm>
            <a:prstGeom prst="rect">
              <a:avLst/>
            </a:prstGeom>
            <a:noFill/>
            <a:ln w="9525" algn="ctr">
              <a:solidFill>
                <a:srgbClr val="003366"/>
              </a:solidFill>
              <a:miter lim="800000"/>
              <a:headEnd/>
              <a:tailEnd/>
            </a:ln>
          </p:spPr>
          <p:txBody>
            <a:bodyPr wrap="none" anchor="ctr"/>
            <a:lstStyle/>
            <a:p>
              <a:endParaRPr lang="en-US"/>
            </a:p>
          </p:txBody>
        </p:sp>
        <p:sp>
          <p:nvSpPr>
            <p:cNvPr id="19487" name="Rectangle 10"/>
            <p:cNvSpPr>
              <a:spLocks noChangeArrowheads="1"/>
            </p:cNvSpPr>
            <p:nvPr/>
          </p:nvSpPr>
          <p:spPr bwMode="auto">
            <a:xfrm>
              <a:off x="3984" y="2736"/>
              <a:ext cx="1632" cy="1104"/>
            </a:xfrm>
            <a:prstGeom prst="rect">
              <a:avLst/>
            </a:prstGeom>
            <a:noFill/>
            <a:ln w="9525" algn="ctr">
              <a:solidFill>
                <a:srgbClr val="003366"/>
              </a:solidFill>
              <a:miter lim="800000"/>
              <a:headEnd/>
              <a:tailEnd/>
            </a:ln>
          </p:spPr>
          <p:txBody>
            <a:bodyPr wrap="none" anchor="ctr"/>
            <a:lstStyle/>
            <a:p>
              <a:endParaRPr lang="en-US"/>
            </a:p>
          </p:txBody>
        </p:sp>
      </p:grpSp>
      <p:grpSp>
        <p:nvGrpSpPr>
          <p:cNvPr id="19461" name="Group 11"/>
          <p:cNvGrpSpPr>
            <a:grpSpLocks/>
          </p:cNvGrpSpPr>
          <p:nvPr/>
        </p:nvGrpSpPr>
        <p:grpSpPr bwMode="auto">
          <a:xfrm>
            <a:off x="1295400" y="1066800"/>
            <a:ext cx="7772400" cy="1600200"/>
            <a:chOff x="720" y="2736"/>
            <a:chExt cx="4896" cy="1104"/>
          </a:xfrm>
        </p:grpSpPr>
        <p:sp>
          <p:nvSpPr>
            <p:cNvPr id="19482" name="Rectangle 12"/>
            <p:cNvSpPr>
              <a:spLocks noChangeArrowheads="1"/>
            </p:cNvSpPr>
            <p:nvPr/>
          </p:nvSpPr>
          <p:spPr bwMode="auto">
            <a:xfrm>
              <a:off x="720" y="2736"/>
              <a:ext cx="1632" cy="1104"/>
            </a:xfrm>
            <a:prstGeom prst="rect">
              <a:avLst/>
            </a:prstGeom>
            <a:noFill/>
            <a:ln w="9525" algn="ctr">
              <a:solidFill>
                <a:srgbClr val="003366"/>
              </a:solidFill>
              <a:miter lim="800000"/>
              <a:headEnd/>
              <a:tailEnd/>
            </a:ln>
          </p:spPr>
          <p:txBody>
            <a:bodyPr wrap="none" anchor="ctr"/>
            <a:lstStyle/>
            <a:p>
              <a:endParaRPr lang="en-US"/>
            </a:p>
          </p:txBody>
        </p:sp>
        <p:sp>
          <p:nvSpPr>
            <p:cNvPr id="19483" name="Rectangle 13"/>
            <p:cNvSpPr>
              <a:spLocks noChangeArrowheads="1"/>
            </p:cNvSpPr>
            <p:nvPr/>
          </p:nvSpPr>
          <p:spPr bwMode="auto">
            <a:xfrm>
              <a:off x="2352" y="2736"/>
              <a:ext cx="1632" cy="1104"/>
            </a:xfrm>
            <a:prstGeom prst="rect">
              <a:avLst/>
            </a:prstGeom>
            <a:noFill/>
            <a:ln w="9525" algn="ctr">
              <a:solidFill>
                <a:srgbClr val="003366"/>
              </a:solidFill>
              <a:miter lim="800000"/>
              <a:headEnd/>
              <a:tailEnd/>
            </a:ln>
          </p:spPr>
          <p:txBody>
            <a:bodyPr wrap="none" anchor="ctr"/>
            <a:lstStyle/>
            <a:p>
              <a:endParaRPr lang="en-US"/>
            </a:p>
          </p:txBody>
        </p:sp>
        <p:sp>
          <p:nvSpPr>
            <p:cNvPr id="19484" name="Rectangle 14"/>
            <p:cNvSpPr>
              <a:spLocks noChangeArrowheads="1"/>
            </p:cNvSpPr>
            <p:nvPr/>
          </p:nvSpPr>
          <p:spPr bwMode="auto">
            <a:xfrm>
              <a:off x="3984" y="2736"/>
              <a:ext cx="1632" cy="1104"/>
            </a:xfrm>
            <a:prstGeom prst="rect">
              <a:avLst/>
            </a:prstGeom>
            <a:noFill/>
            <a:ln w="9525" algn="ctr">
              <a:solidFill>
                <a:srgbClr val="003366"/>
              </a:solidFill>
              <a:miter lim="800000"/>
              <a:headEnd/>
              <a:tailEnd/>
            </a:ln>
          </p:spPr>
          <p:txBody>
            <a:bodyPr wrap="none" anchor="ctr"/>
            <a:lstStyle/>
            <a:p>
              <a:endParaRPr lang="en-US"/>
            </a:p>
          </p:txBody>
        </p:sp>
      </p:grpSp>
      <p:sp>
        <p:nvSpPr>
          <p:cNvPr id="19462" name="Text Box 15"/>
          <p:cNvSpPr txBox="1">
            <a:spLocks noChangeArrowheads="1"/>
          </p:cNvSpPr>
          <p:nvPr/>
        </p:nvSpPr>
        <p:spPr bwMode="auto">
          <a:xfrm>
            <a:off x="1295400" y="5835650"/>
            <a:ext cx="2514600" cy="304800"/>
          </a:xfrm>
          <a:prstGeom prst="rect">
            <a:avLst/>
          </a:prstGeom>
          <a:noFill/>
          <a:ln w="9525" algn="ctr">
            <a:noFill/>
            <a:miter lim="800000"/>
            <a:headEnd/>
            <a:tailEnd/>
          </a:ln>
        </p:spPr>
        <p:txBody>
          <a:bodyPr>
            <a:spAutoFit/>
          </a:bodyPr>
          <a:lstStyle/>
          <a:p>
            <a:pPr algn="ctr"/>
            <a:r>
              <a:rPr lang="en-US" sz="1400" b="1">
                <a:latin typeface="Garamond" pitchFamily="18" charset="0"/>
              </a:rPr>
              <a:t>Low</a:t>
            </a:r>
          </a:p>
        </p:txBody>
      </p:sp>
      <p:sp>
        <p:nvSpPr>
          <p:cNvPr id="19463" name="Text Box 16"/>
          <p:cNvSpPr txBox="1">
            <a:spLocks noChangeArrowheads="1"/>
          </p:cNvSpPr>
          <p:nvPr/>
        </p:nvSpPr>
        <p:spPr bwMode="auto">
          <a:xfrm>
            <a:off x="3810000" y="5867400"/>
            <a:ext cx="2514600" cy="304800"/>
          </a:xfrm>
          <a:prstGeom prst="rect">
            <a:avLst/>
          </a:prstGeom>
          <a:noFill/>
          <a:ln w="9525" algn="ctr">
            <a:noFill/>
            <a:miter lim="800000"/>
            <a:headEnd/>
            <a:tailEnd/>
          </a:ln>
        </p:spPr>
        <p:txBody>
          <a:bodyPr>
            <a:spAutoFit/>
          </a:bodyPr>
          <a:lstStyle/>
          <a:p>
            <a:pPr algn="ctr"/>
            <a:r>
              <a:rPr lang="en-US" sz="1400" b="1">
                <a:latin typeface="Garamond" pitchFamily="18" charset="0"/>
              </a:rPr>
              <a:t>Medium</a:t>
            </a:r>
          </a:p>
        </p:txBody>
      </p:sp>
      <p:sp>
        <p:nvSpPr>
          <p:cNvPr id="19464" name="Text Box 17"/>
          <p:cNvSpPr txBox="1">
            <a:spLocks noChangeArrowheads="1"/>
          </p:cNvSpPr>
          <p:nvPr/>
        </p:nvSpPr>
        <p:spPr bwMode="auto">
          <a:xfrm>
            <a:off x="6477000" y="5842000"/>
            <a:ext cx="2514600" cy="304800"/>
          </a:xfrm>
          <a:prstGeom prst="rect">
            <a:avLst/>
          </a:prstGeom>
          <a:noFill/>
          <a:ln w="9525" algn="ctr">
            <a:noFill/>
            <a:miter lim="800000"/>
            <a:headEnd/>
            <a:tailEnd/>
          </a:ln>
        </p:spPr>
        <p:txBody>
          <a:bodyPr>
            <a:spAutoFit/>
          </a:bodyPr>
          <a:lstStyle/>
          <a:p>
            <a:pPr algn="ctr"/>
            <a:r>
              <a:rPr lang="en-US" sz="1400" b="1">
                <a:latin typeface="Garamond" pitchFamily="18" charset="0"/>
              </a:rPr>
              <a:t>High</a:t>
            </a:r>
          </a:p>
        </p:txBody>
      </p:sp>
      <p:sp>
        <p:nvSpPr>
          <p:cNvPr id="19465" name="Text Box 18"/>
          <p:cNvSpPr txBox="1">
            <a:spLocks noChangeArrowheads="1"/>
          </p:cNvSpPr>
          <p:nvPr/>
        </p:nvSpPr>
        <p:spPr bwMode="auto">
          <a:xfrm>
            <a:off x="3886200" y="6126163"/>
            <a:ext cx="2514600" cy="336550"/>
          </a:xfrm>
          <a:prstGeom prst="rect">
            <a:avLst/>
          </a:prstGeom>
          <a:noFill/>
          <a:ln w="9525" algn="ctr">
            <a:noFill/>
            <a:miter lim="800000"/>
            <a:headEnd/>
            <a:tailEnd/>
          </a:ln>
        </p:spPr>
        <p:txBody>
          <a:bodyPr>
            <a:spAutoFit/>
          </a:bodyPr>
          <a:lstStyle/>
          <a:p>
            <a:pPr algn="ctr"/>
            <a:r>
              <a:rPr lang="en-US" sz="1600" b="1">
                <a:latin typeface="Garamond" pitchFamily="18" charset="0"/>
              </a:rPr>
              <a:t>Ability to Compete</a:t>
            </a:r>
          </a:p>
        </p:txBody>
      </p:sp>
      <p:sp>
        <p:nvSpPr>
          <p:cNvPr id="19466" name="Text Box 19"/>
          <p:cNvSpPr txBox="1">
            <a:spLocks noChangeArrowheads="1"/>
          </p:cNvSpPr>
          <p:nvPr/>
        </p:nvSpPr>
        <p:spPr bwMode="auto">
          <a:xfrm rot="-5400000">
            <a:off x="-600075" y="3527425"/>
            <a:ext cx="2514600" cy="336550"/>
          </a:xfrm>
          <a:prstGeom prst="rect">
            <a:avLst/>
          </a:prstGeom>
          <a:noFill/>
          <a:ln w="9525" algn="ctr">
            <a:noFill/>
            <a:miter lim="800000"/>
            <a:headEnd/>
            <a:tailEnd/>
          </a:ln>
        </p:spPr>
        <p:txBody>
          <a:bodyPr>
            <a:spAutoFit/>
          </a:bodyPr>
          <a:lstStyle/>
          <a:p>
            <a:pPr algn="ctr"/>
            <a:r>
              <a:rPr lang="en-US" sz="1600" b="1">
                <a:latin typeface="Garamond" pitchFamily="18" charset="0"/>
              </a:rPr>
              <a:t>Industry Attractiveness</a:t>
            </a:r>
          </a:p>
        </p:txBody>
      </p:sp>
      <p:sp>
        <p:nvSpPr>
          <p:cNvPr id="19467" name="Text Box 20"/>
          <p:cNvSpPr txBox="1">
            <a:spLocks noChangeArrowheads="1"/>
          </p:cNvSpPr>
          <p:nvPr/>
        </p:nvSpPr>
        <p:spPr bwMode="auto">
          <a:xfrm rot="-5400000">
            <a:off x="-112712" y="3314700"/>
            <a:ext cx="2514600" cy="304800"/>
          </a:xfrm>
          <a:prstGeom prst="rect">
            <a:avLst/>
          </a:prstGeom>
          <a:noFill/>
          <a:ln w="9525" algn="ctr">
            <a:noFill/>
            <a:miter lim="800000"/>
            <a:headEnd/>
            <a:tailEnd/>
          </a:ln>
        </p:spPr>
        <p:txBody>
          <a:bodyPr>
            <a:spAutoFit/>
          </a:bodyPr>
          <a:lstStyle/>
          <a:p>
            <a:pPr algn="ctr"/>
            <a:r>
              <a:rPr lang="en-US" sz="1400" b="1">
                <a:latin typeface="Garamond" pitchFamily="18" charset="0"/>
              </a:rPr>
              <a:t>Medium</a:t>
            </a:r>
          </a:p>
        </p:txBody>
      </p:sp>
      <p:sp>
        <p:nvSpPr>
          <p:cNvPr id="19468" name="Text Box 21"/>
          <p:cNvSpPr txBox="1">
            <a:spLocks noChangeArrowheads="1"/>
          </p:cNvSpPr>
          <p:nvPr/>
        </p:nvSpPr>
        <p:spPr bwMode="auto">
          <a:xfrm rot="-5400000">
            <a:off x="306388" y="4953000"/>
            <a:ext cx="1676400" cy="304800"/>
          </a:xfrm>
          <a:prstGeom prst="rect">
            <a:avLst/>
          </a:prstGeom>
          <a:noFill/>
          <a:ln w="9525" algn="ctr">
            <a:noFill/>
            <a:miter lim="800000"/>
            <a:headEnd/>
            <a:tailEnd/>
          </a:ln>
        </p:spPr>
        <p:txBody>
          <a:bodyPr>
            <a:spAutoFit/>
          </a:bodyPr>
          <a:lstStyle/>
          <a:p>
            <a:pPr algn="ctr"/>
            <a:r>
              <a:rPr lang="en-US" sz="1400" b="1">
                <a:latin typeface="Garamond" pitchFamily="18" charset="0"/>
              </a:rPr>
              <a:t>Low</a:t>
            </a:r>
          </a:p>
        </p:txBody>
      </p:sp>
      <p:pic>
        <p:nvPicPr>
          <p:cNvPr id="19469" name="Picture 39"/>
          <p:cNvPicPr>
            <a:picLocks noChangeAspect="1" noChangeArrowheads="1"/>
          </p:cNvPicPr>
          <p:nvPr/>
        </p:nvPicPr>
        <p:blipFill>
          <a:blip r:embed="rId2" cstate="print"/>
          <a:srcRect/>
          <a:stretch>
            <a:fillRect/>
          </a:stretch>
        </p:blipFill>
        <p:spPr bwMode="auto">
          <a:xfrm>
            <a:off x="4343400" y="1752600"/>
            <a:ext cx="1524000" cy="715963"/>
          </a:xfrm>
          <a:prstGeom prst="rect">
            <a:avLst/>
          </a:prstGeom>
          <a:noFill/>
          <a:ln w="9525">
            <a:noFill/>
            <a:miter lim="800000"/>
            <a:headEnd/>
            <a:tailEnd/>
          </a:ln>
        </p:spPr>
      </p:pic>
      <p:sp>
        <p:nvSpPr>
          <p:cNvPr id="19470" name="Text Box 40"/>
          <p:cNvSpPr txBox="1">
            <a:spLocks noChangeArrowheads="1"/>
          </p:cNvSpPr>
          <p:nvPr/>
        </p:nvSpPr>
        <p:spPr bwMode="auto">
          <a:xfrm rot="-5400000">
            <a:off x="-112712" y="1866900"/>
            <a:ext cx="2514600" cy="304800"/>
          </a:xfrm>
          <a:prstGeom prst="rect">
            <a:avLst/>
          </a:prstGeom>
          <a:noFill/>
          <a:ln w="9525" algn="ctr">
            <a:noFill/>
            <a:miter lim="800000"/>
            <a:headEnd/>
            <a:tailEnd/>
          </a:ln>
        </p:spPr>
        <p:txBody>
          <a:bodyPr>
            <a:spAutoFit/>
          </a:bodyPr>
          <a:lstStyle/>
          <a:p>
            <a:pPr algn="ctr">
              <a:tabLst>
                <a:tab pos="1149350" algn="l"/>
              </a:tabLst>
            </a:pPr>
            <a:r>
              <a:rPr lang="en-US" sz="1400" b="1">
                <a:latin typeface="Garamond" pitchFamily="18" charset="0"/>
              </a:rPr>
              <a:t>High</a:t>
            </a:r>
          </a:p>
        </p:txBody>
      </p:sp>
      <p:pic>
        <p:nvPicPr>
          <p:cNvPr id="19471" name="Picture 41"/>
          <p:cNvPicPr>
            <a:picLocks noChangeAspect="1" noChangeArrowheads="1"/>
          </p:cNvPicPr>
          <p:nvPr/>
        </p:nvPicPr>
        <p:blipFill>
          <a:blip r:embed="rId3" cstate="print"/>
          <a:srcRect l="-2020" t="14706"/>
          <a:stretch>
            <a:fillRect/>
          </a:stretch>
        </p:blipFill>
        <p:spPr bwMode="auto">
          <a:xfrm>
            <a:off x="5057775" y="3228975"/>
            <a:ext cx="962025" cy="276225"/>
          </a:xfrm>
          <a:prstGeom prst="rect">
            <a:avLst/>
          </a:prstGeom>
          <a:noFill/>
          <a:ln w="9525">
            <a:noFill/>
            <a:miter lim="800000"/>
            <a:headEnd/>
            <a:tailEnd/>
          </a:ln>
        </p:spPr>
      </p:pic>
      <p:pic>
        <p:nvPicPr>
          <p:cNvPr id="19472" name="Picture 42"/>
          <p:cNvPicPr>
            <a:picLocks noChangeAspect="1" noChangeArrowheads="1"/>
          </p:cNvPicPr>
          <p:nvPr/>
        </p:nvPicPr>
        <p:blipFill>
          <a:blip r:embed="rId4" cstate="print"/>
          <a:srcRect/>
          <a:stretch>
            <a:fillRect/>
          </a:stretch>
        </p:blipFill>
        <p:spPr bwMode="auto">
          <a:xfrm>
            <a:off x="4648200" y="2667000"/>
            <a:ext cx="790575" cy="457200"/>
          </a:xfrm>
          <a:prstGeom prst="rect">
            <a:avLst/>
          </a:prstGeom>
          <a:noFill/>
          <a:ln w="9525">
            <a:noFill/>
            <a:miter lim="800000"/>
            <a:headEnd/>
            <a:tailEnd/>
          </a:ln>
        </p:spPr>
      </p:pic>
      <p:pic>
        <p:nvPicPr>
          <p:cNvPr id="19473" name="Picture 43"/>
          <p:cNvPicPr>
            <a:picLocks noChangeAspect="1" noChangeArrowheads="1"/>
          </p:cNvPicPr>
          <p:nvPr/>
        </p:nvPicPr>
        <p:blipFill>
          <a:blip r:embed="rId5" cstate="print"/>
          <a:srcRect/>
          <a:stretch>
            <a:fillRect/>
          </a:stretch>
        </p:blipFill>
        <p:spPr bwMode="auto">
          <a:xfrm>
            <a:off x="4038600" y="3200400"/>
            <a:ext cx="838200" cy="304800"/>
          </a:xfrm>
          <a:prstGeom prst="rect">
            <a:avLst/>
          </a:prstGeom>
          <a:noFill/>
          <a:ln w="9525">
            <a:noFill/>
            <a:miter lim="800000"/>
            <a:headEnd/>
            <a:tailEnd/>
          </a:ln>
        </p:spPr>
      </p:pic>
      <p:pic>
        <p:nvPicPr>
          <p:cNvPr id="19474" name="Picture 44"/>
          <p:cNvPicPr>
            <a:picLocks noChangeAspect="1" noChangeArrowheads="1"/>
          </p:cNvPicPr>
          <p:nvPr/>
        </p:nvPicPr>
        <p:blipFill>
          <a:blip r:embed="rId6" cstate="print"/>
          <a:srcRect/>
          <a:stretch>
            <a:fillRect/>
          </a:stretch>
        </p:blipFill>
        <p:spPr bwMode="auto">
          <a:xfrm>
            <a:off x="4572000" y="3657600"/>
            <a:ext cx="962025" cy="419100"/>
          </a:xfrm>
          <a:prstGeom prst="rect">
            <a:avLst/>
          </a:prstGeom>
          <a:noFill/>
          <a:ln w="9525">
            <a:noFill/>
            <a:miter lim="800000"/>
            <a:headEnd/>
            <a:tailEnd/>
          </a:ln>
        </p:spPr>
      </p:pic>
      <p:pic>
        <p:nvPicPr>
          <p:cNvPr id="19475" name="Picture 45"/>
          <p:cNvPicPr>
            <a:picLocks noChangeAspect="1" noChangeArrowheads="1"/>
          </p:cNvPicPr>
          <p:nvPr/>
        </p:nvPicPr>
        <p:blipFill>
          <a:blip r:embed="rId7" cstate="print"/>
          <a:srcRect/>
          <a:stretch>
            <a:fillRect/>
          </a:stretch>
        </p:blipFill>
        <p:spPr bwMode="auto">
          <a:xfrm>
            <a:off x="4448175" y="4638675"/>
            <a:ext cx="1190625" cy="390525"/>
          </a:xfrm>
          <a:prstGeom prst="rect">
            <a:avLst/>
          </a:prstGeom>
          <a:noFill/>
          <a:ln w="9525">
            <a:noFill/>
            <a:miter lim="800000"/>
            <a:headEnd/>
            <a:tailEnd/>
          </a:ln>
        </p:spPr>
      </p:pic>
      <p:pic>
        <p:nvPicPr>
          <p:cNvPr id="19476" name="Picture 46"/>
          <p:cNvPicPr>
            <a:picLocks noChangeAspect="1" noChangeArrowheads="1"/>
          </p:cNvPicPr>
          <p:nvPr/>
        </p:nvPicPr>
        <p:blipFill>
          <a:blip r:embed="rId8" cstate="print"/>
          <a:srcRect/>
          <a:stretch>
            <a:fillRect/>
          </a:stretch>
        </p:blipFill>
        <p:spPr bwMode="auto">
          <a:xfrm>
            <a:off x="6629400" y="2724150"/>
            <a:ext cx="1143000" cy="323850"/>
          </a:xfrm>
          <a:prstGeom prst="rect">
            <a:avLst/>
          </a:prstGeom>
          <a:noFill/>
          <a:ln w="9525">
            <a:noFill/>
            <a:miter lim="800000"/>
            <a:headEnd/>
            <a:tailEnd/>
          </a:ln>
        </p:spPr>
      </p:pic>
      <p:pic>
        <p:nvPicPr>
          <p:cNvPr id="19477" name="Picture 47"/>
          <p:cNvPicPr>
            <a:picLocks noChangeAspect="1" noChangeArrowheads="1"/>
          </p:cNvPicPr>
          <p:nvPr/>
        </p:nvPicPr>
        <p:blipFill>
          <a:blip r:embed="rId9" cstate="print"/>
          <a:srcRect/>
          <a:stretch>
            <a:fillRect/>
          </a:stretch>
        </p:blipFill>
        <p:spPr bwMode="auto">
          <a:xfrm>
            <a:off x="6705600" y="3067050"/>
            <a:ext cx="1162050" cy="361950"/>
          </a:xfrm>
          <a:prstGeom prst="rect">
            <a:avLst/>
          </a:prstGeom>
          <a:noFill/>
          <a:ln w="9525">
            <a:noFill/>
            <a:miter lim="800000"/>
            <a:headEnd/>
            <a:tailEnd/>
          </a:ln>
        </p:spPr>
      </p:pic>
      <p:pic>
        <p:nvPicPr>
          <p:cNvPr id="19478" name="Picture 48"/>
          <p:cNvPicPr>
            <a:picLocks noChangeAspect="1" noChangeArrowheads="1"/>
          </p:cNvPicPr>
          <p:nvPr/>
        </p:nvPicPr>
        <p:blipFill>
          <a:blip r:embed="rId10" cstate="print"/>
          <a:srcRect/>
          <a:stretch>
            <a:fillRect/>
          </a:stretch>
        </p:blipFill>
        <p:spPr bwMode="auto">
          <a:xfrm>
            <a:off x="6896100" y="2057400"/>
            <a:ext cx="800100" cy="514350"/>
          </a:xfrm>
          <a:prstGeom prst="rect">
            <a:avLst/>
          </a:prstGeom>
          <a:noFill/>
          <a:ln w="9525">
            <a:noFill/>
            <a:miter lim="800000"/>
            <a:headEnd/>
            <a:tailEnd/>
          </a:ln>
        </p:spPr>
      </p:pic>
      <p:sp>
        <p:nvSpPr>
          <p:cNvPr id="19479" name="AutoShape 49"/>
          <p:cNvSpPr>
            <a:spLocks noChangeArrowheads="1"/>
          </p:cNvSpPr>
          <p:nvPr/>
        </p:nvSpPr>
        <p:spPr bwMode="auto">
          <a:xfrm rot="-2383759">
            <a:off x="3429000" y="1371600"/>
            <a:ext cx="2057400" cy="609600"/>
          </a:xfrm>
          <a:prstGeom prst="curvedDownArrow">
            <a:avLst>
              <a:gd name="adj1" fmla="val 67500"/>
              <a:gd name="adj2" fmla="val 135000"/>
              <a:gd name="adj3" fmla="val 74236"/>
            </a:avLst>
          </a:prstGeom>
          <a:solidFill>
            <a:srgbClr val="339966"/>
          </a:solidFill>
          <a:ln w="9525">
            <a:solidFill>
              <a:schemeClr val="tx1"/>
            </a:solidFill>
            <a:miter lim="800000"/>
            <a:headEnd/>
            <a:tailEnd/>
          </a:ln>
        </p:spPr>
        <p:txBody>
          <a:bodyPr wrap="none" anchor="ctr"/>
          <a:lstStyle/>
          <a:p>
            <a:endParaRPr lang="en-US"/>
          </a:p>
        </p:txBody>
      </p:sp>
      <p:sp>
        <p:nvSpPr>
          <p:cNvPr id="19480" name="Text Box 50"/>
          <p:cNvSpPr txBox="1">
            <a:spLocks noChangeArrowheads="1"/>
          </p:cNvSpPr>
          <p:nvPr/>
        </p:nvSpPr>
        <p:spPr bwMode="auto">
          <a:xfrm>
            <a:off x="2270125" y="1573213"/>
            <a:ext cx="1417638" cy="915987"/>
          </a:xfrm>
          <a:prstGeom prst="rect">
            <a:avLst/>
          </a:prstGeom>
          <a:noFill/>
          <a:ln w="9525">
            <a:noFill/>
            <a:miter lim="800000"/>
            <a:headEnd/>
            <a:tailEnd/>
          </a:ln>
        </p:spPr>
        <p:txBody>
          <a:bodyPr wrap="none">
            <a:spAutoFit/>
          </a:bodyPr>
          <a:lstStyle/>
          <a:p>
            <a:r>
              <a:rPr lang="en-US" b="1">
                <a:latin typeface="Garamond" pitchFamily="18" charset="0"/>
              </a:rPr>
              <a:t>Opportunity</a:t>
            </a:r>
          </a:p>
          <a:p>
            <a:r>
              <a:rPr lang="en-US" b="1">
                <a:latin typeface="Garamond" pitchFamily="18" charset="0"/>
              </a:rPr>
              <a:t>to jump</a:t>
            </a:r>
          </a:p>
          <a:p>
            <a:r>
              <a:rPr lang="en-US" b="1">
                <a:latin typeface="Garamond" pitchFamily="18" charset="0"/>
              </a:rPr>
              <a:t>competition!</a:t>
            </a:r>
          </a:p>
        </p:txBody>
      </p:sp>
      <p:sp>
        <p:nvSpPr>
          <p:cNvPr id="19481" name="Text Box 51"/>
          <p:cNvSpPr txBox="1">
            <a:spLocks noChangeArrowheads="1"/>
          </p:cNvSpPr>
          <p:nvPr/>
        </p:nvSpPr>
        <p:spPr bwMode="auto">
          <a:xfrm>
            <a:off x="8686800" y="6477000"/>
            <a:ext cx="457200" cy="366713"/>
          </a:xfrm>
          <a:prstGeom prst="rect">
            <a:avLst/>
          </a:prstGeom>
          <a:noFill/>
          <a:ln w="9525">
            <a:noFill/>
            <a:miter lim="800000"/>
            <a:headEnd/>
            <a:tailEnd/>
          </a:ln>
        </p:spPr>
        <p:txBody>
          <a:bodyPr>
            <a:spAutoFit/>
          </a:bodyPr>
          <a:lstStyle/>
          <a:p>
            <a:pPr marL="280988" indent="-280988" algn="r">
              <a:buClr>
                <a:srgbClr val="4D4D4D"/>
              </a:buClr>
              <a:buFont typeface="Wingdings" pitchFamily="2" charset="2"/>
              <a:buNone/>
            </a:pPr>
            <a:r>
              <a:rPr lang="en-US" b="1">
                <a:latin typeface="Garamond" pitchFamily="18" charset="0"/>
              </a:rPr>
              <a:t>19</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349250" y="242888"/>
            <a:ext cx="6432550" cy="366712"/>
          </a:xfrm>
          <a:prstGeom prst="rect">
            <a:avLst/>
          </a:prstGeom>
          <a:noFill/>
          <a:ln w="9525">
            <a:noFill/>
            <a:miter lim="800000"/>
            <a:headEnd/>
            <a:tailEnd/>
          </a:ln>
        </p:spPr>
        <p:txBody>
          <a:bodyPr>
            <a:spAutoFit/>
          </a:bodyPr>
          <a:lstStyle/>
          <a:p>
            <a:r>
              <a:rPr lang="en-US" b="1">
                <a:latin typeface="Garamond" pitchFamily="18" charset="0"/>
              </a:rPr>
              <a:t>Sustainable Competitive Advantage vs. Competition</a:t>
            </a:r>
          </a:p>
        </p:txBody>
      </p:sp>
      <p:sp>
        <p:nvSpPr>
          <p:cNvPr id="20483" name="AutoShape 4"/>
          <p:cNvSpPr>
            <a:spLocks noChangeArrowheads="1"/>
          </p:cNvSpPr>
          <p:nvPr/>
        </p:nvSpPr>
        <p:spPr bwMode="auto">
          <a:xfrm rot="-5400000">
            <a:off x="292100" y="1079500"/>
            <a:ext cx="711200" cy="381000"/>
          </a:xfrm>
          <a:prstGeom prst="downArrow">
            <a:avLst>
              <a:gd name="adj1" fmla="val 50000"/>
              <a:gd name="adj2" fmla="val 25000"/>
            </a:avLst>
          </a:prstGeom>
          <a:solidFill>
            <a:srgbClr val="00FF00"/>
          </a:solidFill>
          <a:ln w="9525" algn="ctr">
            <a:solidFill>
              <a:srgbClr val="00FF00"/>
            </a:solidFill>
            <a:miter lim="800000"/>
            <a:headEnd/>
            <a:tailEnd/>
          </a:ln>
        </p:spPr>
        <p:txBody>
          <a:bodyPr wrap="none" anchor="ctr"/>
          <a:lstStyle/>
          <a:p>
            <a:endParaRPr lang="en-US"/>
          </a:p>
        </p:txBody>
      </p:sp>
      <p:sp>
        <p:nvSpPr>
          <p:cNvPr id="20484" name="AutoShape 5"/>
          <p:cNvSpPr>
            <a:spLocks noChangeArrowheads="1"/>
          </p:cNvSpPr>
          <p:nvPr/>
        </p:nvSpPr>
        <p:spPr bwMode="auto">
          <a:xfrm rot="-5400000">
            <a:off x="292100" y="2012950"/>
            <a:ext cx="711200" cy="381000"/>
          </a:xfrm>
          <a:prstGeom prst="downArrow">
            <a:avLst>
              <a:gd name="adj1" fmla="val 50000"/>
              <a:gd name="adj2" fmla="val 25000"/>
            </a:avLst>
          </a:prstGeom>
          <a:solidFill>
            <a:srgbClr val="00FF00"/>
          </a:solidFill>
          <a:ln w="9525" algn="ctr">
            <a:solidFill>
              <a:srgbClr val="00FF00"/>
            </a:solidFill>
            <a:miter lim="800000"/>
            <a:headEnd/>
            <a:tailEnd/>
          </a:ln>
        </p:spPr>
        <p:txBody>
          <a:bodyPr wrap="none" anchor="ctr"/>
          <a:lstStyle/>
          <a:p>
            <a:endParaRPr lang="en-US"/>
          </a:p>
        </p:txBody>
      </p:sp>
      <p:sp>
        <p:nvSpPr>
          <p:cNvPr id="20485" name="AutoShape 6"/>
          <p:cNvSpPr>
            <a:spLocks noChangeArrowheads="1"/>
          </p:cNvSpPr>
          <p:nvPr/>
        </p:nvSpPr>
        <p:spPr bwMode="auto">
          <a:xfrm rot="-5400000">
            <a:off x="292100" y="3082925"/>
            <a:ext cx="711200" cy="381000"/>
          </a:xfrm>
          <a:prstGeom prst="downArrow">
            <a:avLst>
              <a:gd name="adj1" fmla="val 50000"/>
              <a:gd name="adj2" fmla="val 25000"/>
            </a:avLst>
          </a:prstGeom>
          <a:solidFill>
            <a:srgbClr val="00FF00"/>
          </a:solidFill>
          <a:ln w="9525" algn="ctr">
            <a:solidFill>
              <a:srgbClr val="00FF00"/>
            </a:solidFill>
            <a:miter lim="800000"/>
            <a:headEnd/>
            <a:tailEnd/>
          </a:ln>
        </p:spPr>
        <p:txBody>
          <a:bodyPr wrap="none" anchor="ctr"/>
          <a:lstStyle/>
          <a:p>
            <a:endParaRPr lang="en-US"/>
          </a:p>
        </p:txBody>
      </p:sp>
      <p:sp>
        <p:nvSpPr>
          <p:cNvPr id="20486" name="AutoShape 7"/>
          <p:cNvSpPr>
            <a:spLocks noChangeArrowheads="1"/>
          </p:cNvSpPr>
          <p:nvPr/>
        </p:nvSpPr>
        <p:spPr bwMode="auto">
          <a:xfrm rot="-5400000">
            <a:off x="292100" y="4098925"/>
            <a:ext cx="711200" cy="381000"/>
          </a:xfrm>
          <a:prstGeom prst="downArrow">
            <a:avLst>
              <a:gd name="adj1" fmla="val 50000"/>
              <a:gd name="adj2" fmla="val 25000"/>
            </a:avLst>
          </a:prstGeom>
          <a:solidFill>
            <a:srgbClr val="00FF00"/>
          </a:solidFill>
          <a:ln w="9525" algn="ctr">
            <a:solidFill>
              <a:srgbClr val="00FF00"/>
            </a:solidFill>
            <a:miter lim="800000"/>
            <a:headEnd/>
            <a:tailEnd/>
          </a:ln>
        </p:spPr>
        <p:txBody>
          <a:bodyPr wrap="none" anchor="ctr"/>
          <a:lstStyle/>
          <a:p>
            <a:endParaRPr lang="en-US"/>
          </a:p>
        </p:txBody>
      </p:sp>
      <p:sp>
        <p:nvSpPr>
          <p:cNvPr id="20487" name="Text Box 8"/>
          <p:cNvSpPr txBox="1">
            <a:spLocks noChangeArrowheads="1"/>
          </p:cNvSpPr>
          <p:nvPr/>
        </p:nvSpPr>
        <p:spPr bwMode="auto">
          <a:xfrm>
            <a:off x="1108075" y="977900"/>
            <a:ext cx="5597525" cy="641350"/>
          </a:xfrm>
          <a:prstGeom prst="rect">
            <a:avLst/>
          </a:prstGeom>
          <a:noFill/>
          <a:ln w="9525">
            <a:noFill/>
            <a:miter lim="800000"/>
            <a:headEnd/>
            <a:tailEnd/>
          </a:ln>
        </p:spPr>
        <p:txBody>
          <a:bodyPr>
            <a:spAutoFit/>
          </a:bodyPr>
          <a:lstStyle/>
          <a:p>
            <a:pPr>
              <a:buFont typeface="Wingdings" pitchFamily="2" charset="2"/>
              <a:buNone/>
            </a:pPr>
            <a:r>
              <a:rPr lang="en-US" b="1">
                <a:latin typeface="Garamond" pitchFamily="18" charset="0"/>
              </a:rPr>
              <a:t>Proprietary Algorithms – Top features include: Capture &amp; Auto Update Functions </a:t>
            </a:r>
          </a:p>
        </p:txBody>
      </p:sp>
      <p:sp>
        <p:nvSpPr>
          <p:cNvPr id="20488" name="Text Box 9"/>
          <p:cNvSpPr txBox="1">
            <a:spLocks noChangeArrowheads="1"/>
          </p:cNvSpPr>
          <p:nvPr/>
        </p:nvSpPr>
        <p:spPr bwMode="auto">
          <a:xfrm>
            <a:off x="1108075" y="1912938"/>
            <a:ext cx="7578725" cy="641350"/>
          </a:xfrm>
          <a:prstGeom prst="rect">
            <a:avLst/>
          </a:prstGeom>
          <a:noFill/>
          <a:ln w="9525">
            <a:noFill/>
            <a:miter lim="800000"/>
            <a:headEnd/>
            <a:tailEnd/>
          </a:ln>
        </p:spPr>
        <p:txBody>
          <a:bodyPr>
            <a:spAutoFit/>
          </a:bodyPr>
          <a:lstStyle/>
          <a:p>
            <a:pPr marL="280988" indent="-280988">
              <a:buFont typeface="Wingdings" pitchFamily="2" charset="2"/>
              <a:buNone/>
            </a:pPr>
            <a:r>
              <a:rPr lang="en-US" b="1">
                <a:latin typeface="Garamond" pitchFamily="18" charset="0"/>
              </a:rPr>
              <a:t>ReadOz Brand – Read + Oz equals the Land of Oz </a:t>
            </a:r>
          </a:p>
          <a:p>
            <a:pPr marL="280988" indent="-280988">
              <a:buFont typeface="Wingdings" pitchFamily="2" charset="2"/>
              <a:buNone/>
            </a:pPr>
            <a:r>
              <a:rPr lang="en-US" b="1">
                <a:latin typeface="Garamond" pitchFamily="18" charset="0"/>
              </a:rPr>
              <a:t>“Where anything is possible!” </a:t>
            </a:r>
          </a:p>
        </p:txBody>
      </p:sp>
      <p:sp>
        <p:nvSpPr>
          <p:cNvPr id="20489" name="Text Box 10"/>
          <p:cNvSpPr txBox="1">
            <a:spLocks noChangeArrowheads="1"/>
          </p:cNvSpPr>
          <p:nvPr/>
        </p:nvSpPr>
        <p:spPr bwMode="auto">
          <a:xfrm>
            <a:off x="1108075" y="3119438"/>
            <a:ext cx="4116388" cy="641350"/>
          </a:xfrm>
          <a:prstGeom prst="rect">
            <a:avLst/>
          </a:prstGeom>
          <a:noFill/>
          <a:ln w="9525">
            <a:noFill/>
            <a:miter lim="800000"/>
            <a:headEnd/>
            <a:tailEnd/>
          </a:ln>
        </p:spPr>
        <p:txBody>
          <a:bodyPr wrap="none">
            <a:spAutoFit/>
          </a:bodyPr>
          <a:lstStyle/>
          <a:p>
            <a:pPr marL="280988" indent="-280988">
              <a:buFont typeface="Wingdings" pitchFamily="2" charset="2"/>
              <a:buNone/>
            </a:pPr>
            <a:r>
              <a:rPr lang="en-US" b="1">
                <a:latin typeface="Garamond" pitchFamily="18" charset="0"/>
              </a:rPr>
              <a:t>Global Platform – Universal Application </a:t>
            </a:r>
          </a:p>
          <a:p>
            <a:pPr marL="280988" indent="-280988">
              <a:buFont typeface="Wingdings" pitchFamily="2" charset="2"/>
              <a:buNone/>
            </a:pPr>
            <a:r>
              <a:rPr lang="en-US" b="1">
                <a:latin typeface="Garamond" pitchFamily="18" charset="0"/>
              </a:rPr>
              <a:t>(Multi-lingua capabilities)  </a:t>
            </a:r>
          </a:p>
        </p:txBody>
      </p:sp>
      <p:sp>
        <p:nvSpPr>
          <p:cNvPr id="20490" name="Text Box 11"/>
          <p:cNvSpPr txBox="1">
            <a:spLocks noChangeArrowheads="1"/>
          </p:cNvSpPr>
          <p:nvPr/>
        </p:nvSpPr>
        <p:spPr bwMode="auto">
          <a:xfrm>
            <a:off x="1108075" y="4135438"/>
            <a:ext cx="5967413" cy="641350"/>
          </a:xfrm>
          <a:prstGeom prst="rect">
            <a:avLst/>
          </a:prstGeom>
          <a:noFill/>
          <a:ln w="9525">
            <a:noFill/>
            <a:miter lim="800000"/>
            <a:headEnd/>
            <a:tailEnd/>
          </a:ln>
        </p:spPr>
        <p:txBody>
          <a:bodyPr wrap="none">
            <a:spAutoFit/>
          </a:bodyPr>
          <a:lstStyle/>
          <a:p>
            <a:pPr marL="280988" indent="-280988">
              <a:buFont typeface="Wingdings" pitchFamily="2" charset="2"/>
              <a:buNone/>
            </a:pPr>
            <a:r>
              <a:rPr lang="en-US" b="1">
                <a:latin typeface="Garamond" pitchFamily="18" charset="0"/>
              </a:rPr>
              <a:t>Comprehensive Reader + User Publisher Scalable Platform </a:t>
            </a:r>
          </a:p>
          <a:p>
            <a:pPr marL="280988" indent="-280988">
              <a:buFont typeface="Wingdings" pitchFamily="2" charset="2"/>
              <a:buNone/>
            </a:pPr>
            <a:r>
              <a:rPr lang="en-US" b="1">
                <a:latin typeface="Garamond" pitchFamily="18" charset="0"/>
              </a:rPr>
              <a:t>+ Self-Service Advertising Upload = All-in-One Solution  </a:t>
            </a:r>
          </a:p>
        </p:txBody>
      </p:sp>
      <p:sp>
        <p:nvSpPr>
          <p:cNvPr id="20491" name="AutoShape 13"/>
          <p:cNvSpPr>
            <a:spLocks noChangeArrowheads="1"/>
          </p:cNvSpPr>
          <p:nvPr/>
        </p:nvSpPr>
        <p:spPr bwMode="auto">
          <a:xfrm rot="-5400000">
            <a:off x="292100" y="5124450"/>
            <a:ext cx="711200" cy="381000"/>
          </a:xfrm>
          <a:prstGeom prst="downArrow">
            <a:avLst>
              <a:gd name="adj1" fmla="val 50000"/>
              <a:gd name="adj2" fmla="val 25000"/>
            </a:avLst>
          </a:prstGeom>
          <a:solidFill>
            <a:srgbClr val="00FF00"/>
          </a:solidFill>
          <a:ln w="9525" algn="ctr">
            <a:solidFill>
              <a:srgbClr val="00FF00"/>
            </a:solidFill>
            <a:miter lim="800000"/>
            <a:headEnd/>
            <a:tailEnd/>
          </a:ln>
        </p:spPr>
        <p:txBody>
          <a:bodyPr wrap="none" anchor="ctr"/>
          <a:lstStyle/>
          <a:p>
            <a:endParaRPr lang="en-US"/>
          </a:p>
        </p:txBody>
      </p:sp>
      <p:sp>
        <p:nvSpPr>
          <p:cNvPr id="20492" name="Text Box 14"/>
          <p:cNvSpPr txBox="1">
            <a:spLocks noChangeArrowheads="1"/>
          </p:cNvSpPr>
          <p:nvPr/>
        </p:nvSpPr>
        <p:spPr bwMode="auto">
          <a:xfrm>
            <a:off x="1108075" y="4995863"/>
            <a:ext cx="5216525" cy="641350"/>
          </a:xfrm>
          <a:prstGeom prst="rect">
            <a:avLst/>
          </a:prstGeom>
          <a:noFill/>
          <a:ln w="9525">
            <a:noFill/>
            <a:miter lim="800000"/>
            <a:headEnd/>
            <a:tailEnd/>
          </a:ln>
        </p:spPr>
        <p:txBody>
          <a:bodyPr>
            <a:spAutoFit/>
          </a:bodyPr>
          <a:lstStyle/>
          <a:p>
            <a:pPr>
              <a:buFont typeface="Wingdings" pitchFamily="2" charset="2"/>
              <a:buNone/>
            </a:pPr>
            <a:r>
              <a:rPr lang="en-US" b="1">
                <a:latin typeface="Garamond" pitchFamily="18" charset="0"/>
              </a:rPr>
              <a:t>Underlying User (Reader)  Database – Publisher Portal Data Analytics   </a:t>
            </a:r>
          </a:p>
        </p:txBody>
      </p:sp>
      <p:sp>
        <p:nvSpPr>
          <p:cNvPr id="20493" name="Line 15"/>
          <p:cNvSpPr>
            <a:spLocks noChangeShapeType="1"/>
          </p:cNvSpPr>
          <p:nvPr/>
        </p:nvSpPr>
        <p:spPr bwMode="auto">
          <a:xfrm>
            <a:off x="7239000" y="1066800"/>
            <a:ext cx="0" cy="5486400"/>
          </a:xfrm>
          <a:prstGeom prst="line">
            <a:avLst/>
          </a:prstGeom>
          <a:noFill/>
          <a:ln w="9525">
            <a:solidFill>
              <a:schemeClr val="tx1"/>
            </a:solidFill>
            <a:round/>
            <a:headEnd/>
            <a:tailEnd/>
          </a:ln>
        </p:spPr>
        <p:txBody>
          <a:bodyPr/>
          <a:lstStyle/>
          <a:p>
            <a:endParaRPr lang="en-US"/>
          </a:p>
        </p:txBody>
      </p:sp>
      <p:sp>
        <p:nvSpPr>
          <p:cNvPr id="20494" name="AutoShape 17"/>
          <p:cNvSpPr>
            <a:spLocks noChangeArrowheads="1"/>
          </p:cNvSpPr>
          <p:nvPr/>
        </p:nvSpPr>
        <p:spPr bwMode="auto">
          <a:xfrm rot="-5400000">
            <a:off x="292100" y="6083300"/>
            <a:ext cx="711200" cy="381000"/>
          </a:xfrm>
          <a:prstGeom prst="downArrow">
            <a:avLst>
              <a:gd name="adj1" fmla="val 50000"/>
              <a:gd name="adj2" fmla="val 25000"/>
            </a:avLst>
          </a:prstGeom>
          <a:solidFill>
            <a:srgbClr val="00FF00"/>
          </a:solidFill>
          <a:ln w="9525" algn="ctr">
            <a:solidFill>
              <a:srgbClr val="00FF00"/>
            </a:solidFill>
            <a:miter lim="800000"/>
            <a:headEnd/>
            <a:tailEnd/>
          </a:ln>
        </p:spPr>
        <p:txBody>
          <a:bodyPr wrap="none" anchor="ctr"/>
          <a:lstStyle/>
          <a:p>
            <a:endParaRPr lang="en-US"/>
          </a:p>
        </p:txBody>
      </p:sp>
      <p:sp>
        <p:nvSpPr>
          <p:cNvPr id="20495" name="Text Box 18"/>
          <p:cNvSpPr txBox="1">
            <a:spLocks noChangeArrowheads="1"/>
          </p:cNvSpPr>
          <p:nvPr/>
        </p:nvSpPr>
        <p:spPr bwMode="auto">
          <a:xfrm>
            <a:off x="1108075" y="5942013"/>
            <a:ext cx="5826125" cy="641350"/>
          </a:xfrm>
          <a:prstGeom prst="rect">
            <a:avLst/>
          </a:prstGeom>
          <a:noFill/>
          <a:ln w="9525">
            <a:noFill/>
            <a:miter lim="800000"/>
            <a:headEnd/>
            <a:tailEnd/>
          </a:ln>
        </p:spPr>
        <p:txBody>
          <a:bodyPr>
            <a:spAutoFit/>
          </a:bodyPr>
          <a:lstStyle/>
          <a:p>
            <a:pPr>
              <a:buFont typeface="Wingdings" pitchFamily="2" charset="2"/>
              <a:buNone/>
            </a:pPr>
            <a:r>
              <a:rPr lang="en-US" b="1">
                <a:latin typeface="Garamond" pitchFamily="18" charset="0"/>
              </a:rPr>
              <a:t>Appreciating Marginal Value – Each Document added provides additional support to ReadOz Value Proposition  </a:t>
            </a:r>
          </a:p>
        </p:txBody>
      </p:sp>
      <p:sp>
        <p:nvSpPr>
          <p:cNvPr id="20496" name="Text Box 19"/>
          <p:cNvSpPr txBox="1">
            <a:spLocks noChangeArrowheads="1"/>
          </p:cNvSpPr>
          <p:nvPr/>
        </p:nvSpPr>
        <p:spPr bwMode="auto">
          <a:xfrm>
            <a:off x="8686800" y="6477000"/>
            <a:ext cx="457200" cy="366713"/>
          </a:xfrm>
          <a:prstGeom prst="rect">
            <a:avLst/>
          </a:prstGeom>
          <a:noFill/>
          <a:ln w="9525">
            <a:noFill/>
            <a:miter lim="800000"/>
            <a:headEnd/>
            <a:tailEnd/>
          </a:ln>
        </p:spPr>
        <p:txBody>
          <a:bodyPr>
            <a:spAutoFit/>
          </a:bodyPr>
          <a:lstStyle/>
          <a:p>
            <a:pPr marL="280988" indent="-280988" algn="r">
              <a:buClr>
                <a:srgbClr val="4D4D4D"/>
              </a:buClr>
              <a:buFont typeface="Wingdings" pitchFamily="2" charset="2"/>
              <a:buNone/>
            </a:pPr>
            <a:r>
              <a:rPr lang="en-US" b="1">
                <a:latin typeface="Garamond" pitchFamily="18" charset="0"/>
              </a:rPr>
              <a:t>20</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349250" y="242888"/>
            <a:ext cx="6432550" cy="366712"/>
          </a:xfrm>
          <a:prstGeom prst="rect">
            <a:avLst/>
          </a:prstGeom>
          <a:noFill/>
          <a:ln w="9525">
            <a:noFill/>
            <a:miter lim="800000"/>
            <a:headEnd/>
            <a:tailEnd/>
          </a:ln>
        </p:spPr>
        <p:txBody>
          <a:bodyPr>
            <a:spAutoFit/>
          </a:bodyPr>
          <a:lstStyle/>
          <a:p>
            <a:r>
              <a:rPr lang="en-US" b="1">
                <a:latin typeface="Garamond" pitchFamily="18" charset="0"/>
              </a:rPr>
              <a:t>Table Of Contents</a:t>
            </a:r>
          </a:p>
        </p:txBody>
      </p:sp>
      <p:sp>
        <p:nvSpPr>
          <p:cNvPr id="3075" name="Text Box 3"/>
          <p:cNvSpPr txBox="1">
            <a:spLocks noChangeArrowheads="1"/>
          </p:cNvSpPr>
          <p:nvPr/>
        </p:nvSpPr>
        <p:spPr bwMode="auto">
          <a:xfrm>
            <a:off x="338138" y="4151313"/>
            <a:ext cx="1476375" cy="304800"/>
          </a:xfrm>
          <a:prstGeom prst="rect">
            <a:avLst/>
          </a:prstGeom>
          <a:noFill/>
          <a:ln w="9525">
            <a:noFill/>
            <a:miter lim="800000"/>
            <a:headEnd/>
            <a:tailEnd/>
          </a:ln>
        </p:spPr>
        <p:txBody>
          <a:bodyPr wrap="none">
            <a:spAutoFit/>
          </a:bodyPr>
          <a:lstStyle/>
          <a:p>
            <a:pPr marL="280988" indent="-280988">
              <a:buFont typeface="Wingdings" pitchFamily="2" charset="2"/>
              <a:buNone/>
            </a:pPr>
            <a:r>
              <a:rPr lang="en-US" sz="1400" b="1">
                <a:latin typeface="Garamond" pitchFamily="18" charset="0"/>
              </a:rPr>
              <a:t>Stickiness Factor</a:t>
            </a:r>
          </a:p>
        </p:txBody>
      </p:sp>
      <p:sp>
        <p:nvSpPr>
          <p:cNvPr id="3076" name="Text Box 4"/>
          <p:cNvSpPr txBox="1">
            <a:spLocks noChangeArrowheads="1"/>
          </p:cNvSpPr>
          <p:nvPr/>
        </p:nvSpPr>
        <p:spPr bwMode="auto">
          <a:xfrm>
            <a:off x="338138" y="1233488"/>
            <a:ext cx="898525" cy="366712"/>
          </a:xfrm>
          <a:prstGeom prst="rect">
            <a:avLst/>
          </a:prstGeom>
          <a:noFill/>
          <a:ln w="9525">
            <a:noFill/>
            <a:miter lim="800000"/>
            <a:headEnd/>
            <a:tailEnd/>
          </a:ln>
        </p:spPr>
        <p:txBody>
          <a:bodyPr wrap="none">
            <a:spAutoFit/>
          </a:bodyPr>
          <a:lstStyle/>
          <a:p>
            <a:pPr marL="280988" indent="-280988">
              <a:buFont typeface="Wingdings" pitchFamily="2" charset="2"/>
              <a:buNone/>
            </a:pPr>
            <a:r>
              <a:rPr lang="en-US" b="1">
                <a:latin typeface="Garamond" pitchFamily="18" charset="0"/>
              </a:rPr>
              <a:t>Section</a:t>
            </a:r>
          </a:p>
        </p:txBody>
      </p:sp>
      <p:sp>
        <p:nvSpPr>
          <p:cNvPr id="3077" name="Text Box 5"/>
          <p:cNvSpPr txBox="1">
            <a:spLocks noChangeArrowheads="1"/>
          </p:cNvSpPr>
          <p:nvPr/>
        </p:nvSpPr>
        <p:spPr bwMode="auto">
          <a:xfrm>
            <a:off x="338138" y="2176463"/>
            <a:ext cx="3282950" cy="304800"/>
          </a:xfrm>
          <a:prstGeom prst="rect">
            <a:avLst/>
          </a:prstGeom>
          <a:noFill/>
          <a:ln w="9525">
            <a:noFill/>
            <a:miter lim="800000"/>
            <a:headEnd/>
            <a:tailEnd/>
          </a:ln>
        </p:spPr>
        <p:txBody>
          <a:bodyPr wrap="none">
            <a:spAutoFit/>
          </a:bodyPr>
          <a:lstStyle/>
          <a:p>
            <a:pPr marL="280988" indent="-280988">
              <a:buFont typeface="Wingdings" pitchFamily="2" charset="2"/>
              <a:buNone/>
            </a:pPr>
            <a:r>
              <a:rPr lang="en-US" sz="1400" b="1">
                <a:latin typeface="Garamond" pitchFamily="18" charset="0"/>
              </a:rPr>
              <a:t>&lt;ReadOz Business &amp; Platform Overview</a:t>
            </a:r>
          </a:p>
        </p:txBody>
      </p:sp>
      <p:sp>
        <p:nvSpPr>
          <p:cNvPr id="3078" name="Text Box 6"/>
          <p:cNvSpPr txBox="1">
            <a:spLocks noChangeArrowheads="1"/>
          </p:cNvSpPr>
          <p:nvPr/>
        </p:nvSpPr>
        <p:spPr bwMode="auto">
          <a:xfrm>
            <a:off x="338138" y="2670175"/>
            <a:ext cx="1323975" cy="304800"/>
          </a:xfrm>
          <a:prstGeom prst="rect">
            <a:avLst/>
          </a:prstGeom>
          <a:noFill/>
          <a:ln w="9525">
            <a:noFill/>
            <a:miter lim="800000"/>
            <a:headEnd/>
            <a:tailEnd/>
          </a:ln>
        </p:spPr>
        <p:txBody>
          <a:bodyPr wrap="none">
            <a:spAutoFit/>
          </a:bodyPr>
          <a:lstStyle/>
          <a:p>
            <a:pPr marL="280988" indent="-280988">
              <a:buFont typeface="Wingdings" pitchFamily="2" charset="2"/>
              <a:buNone/>
            </a:pPr>
            <a:r>
              <a:rPr lang="en-US" sz="1400" b="1">
                <a:latin typeface="Garamond" pitchFamily="18" charset="0"/>
              </a:rPr>
              <a:t>Need/Solution</a:t>
            </a:r>
          </a:p>
        </p:txBody>
      </p:sp>
      <p:sp>
        <p:nvSpPr>
          <p:cNvPr id="3079" name="Text Box 7"/>
          <p:cNvSpPr txBox="1">
            <a:spLocks noChangeArrowheads="1"/>
          </p:cNvSpPr>
          <p:nvPr/>
        </p:nvSpPr>
        <p:spPr bwMode="auto">
          <a:xfrm>
            <a:off x="338138" y="3163888"/>
            <a:ext cx="1579562" cy="304800"/>
          </a:xfrm>
          <a:prstGeom prst="rect">
            <a:avLst/>
          </a:prstGeom>
          <a:noFill/>
          <a:ln w="9525">
            <a:noFill/>
            <a:miter lim="800000"/>
            <a:headEnd/>
            <a:tailEnd/>
          </a:ln>
        </p:spPr>
        <p:txBody>
          <a:bodyPr wrap="none">
            <a:spAutoFit/>
          </a:bodyPr>
          <a:lstStyle/>
          <a:p>
            <a:pPr marL="280988" indent="-280988">
              <a:buFont typeface="Wingdings" pitchFamily="2" charset="2"/>
              <a:buNone/>
            </a:pPr>
            <a:r>
              <a:rPr lang="en-US" sz="1400" b="1">
                <a:latin typeface="Garamond" pitchFamily="18" charset="0"/>
              </a:rPr>
              <a:t>Industry Overview</a:t>
            </a:r>
          </a:p>
        </p:txBody>
      </p:sp>
      <p:sp>
        <p:nvSpPr>
          <p:cNvPr id="3080" name="Text Box 8"/>
          <p:cNvSpPr txBox="1">
            <a:spLocks noChangeArrowheads="1"/>
          </p:cNvSpPr>
          <p:nvPr/>
        </p:nvSpPr>
        <p:spPr bwMode="auto">
          <a:xfrm>
            <a:off x="338138" y="3657600"/>
            <a:ext cx="2938462" cy="304800"/>
          </a:xfrm>
          <a:prstGeom prst="rect">
            <a:avLst/>
          </a:prstGeom>
          <a:noFill/>
          <a:ln w="9525">
            <a:noFill/>
            <a:miter lim="800000"/>
            <a:headEnd/>
            <a:tailEnd/>
          </a:ln>
        </p:spPr>
        <p:txBody>
          <a:bodyPr>
            <a:spAutoFit/>
          </a:bodyPr>
          <a:lstStyle/>
          <a:p>
            <a:pPr marL="280988" indent="-280988">
              <a:buFont typeface="Wingdings" pitchFamily="2" charset="2"/>
              <a:buNone/>
            </a:pPr>
            <a:r>
              <a:rPr lang="en-US" sz="1400" b="1">
                <a:latin typeface="Garamond" pitchFamily="18" charset="0"/>
              </a:rPr>
              <a:t>Go-to-Market Strategy</a:t>
            </a:r>
          </a:p>
        </p:txBody>
      </p:sp>
      <p:sp>
        <p:nvSpPr>
          <p:cNvPr id="3081" name="Text Box 9"/>
          <p:cNvSpPr txBox="1">
            <a:spLocks noChangeArrowheads="1"/>
          </p:cNvSpPr>
          <p:nvPr/>
        </p:nvSpPr>
        <p:spPr bwMode="auto">
          <a:xfrm>
            <a:off x="6340475" y="1219200"/>
            <a:ext cx="762000" cy="366713"/>
          </a:xfrm>
          <a:prstGeom prst="rect">
            <a:avLst/>
          </a:prstGeom>
          <a:noFill/>
          <a:ln w="9525">
            <a:noFill/>
            <a:miter lim="800000"/>
            <a:headEnd/>
            <a:tailEnd/>
          </a:ln>
        </p:spPr>
        <p:txBody>
          <a:bodyPr wrap="none">
            <a:spAutoFit/>
          </a:bodyPr>
          <a:lstStyle/>
          <a:p>
            <a:pPr marL="280988" indent="-280988">
              <a:buFont typeface="Wingdings" pitchFamily="2" charset="2"/>
              <a:buNone/>
            </a:pPr>
            <a:r>
              <a:rPr lang="en-US" b="1">
                <a:latin typeface="Garamond" pitchFamily="18" charset="0"/>
              </a:rPr>
              <a:t>Pages</a:t>
            </a:r>
          </a:p>
        </p:txBody>
      </p:sp>
      <p:sp>
        <p:nvSpPr>
          <p:cNvPr id="3082" name="Line 10"/>
          <p:cNvSpPr>
            <a:spLocks noChangeShapeType="1"/>
          </p:cNvSpPr>
          <p:nvPr/>
        </p:nvSpPr>
        <p:spPr bwMode="auto">
          <a:xfrm>
            <a:off x="381000" y="1611313"/>
            <a:ext cx="5105400" cy="0"/>
          </a:xfrm>
          <a:prstGeom prst="line">
            <a:avLst/>
          </a:prstGeom>
          <a:noFill/>
          <a:ln w="9525">
            <a:solidFill>
              <a:schemeClr val="tx1"/>
            </a:solidFill>
            <a:round/>
            <a:headEnd/>
            <a:tailEnd/>
          </a:ln>
        </p:spPr>
        <p:txBody>
          <a:bodyPr/>
          <a:lstStyle/>
          <a:p>
            <a:endParaRPr lang="en-US"/>
          </a:p>
        </p:txBody>
      </p:sp>
      <p:sp>
        <p:nvSpPr>
          <p:cNvPr id="3083" name="Line 12"/>
          <p:cNvSpPr>
            <a:spLocks noChangeShapeType="1"/>
          </p:cNvSpPr>
          <p:nvPr/>
        </p:nvSpPr>
        <p:spPr bwMode="auto">
          <a:xfrm>
            <a:off x="6324600" y="1600200"/>
            <a:ext cx="838200" cy="0"/>
          </a:xfrm>
          <a:prstGeom prst="line">
            <a:avLst/>
          </a:prstGeom>
          <a:noFill/>
          <a:ln w="9525">
            <a:solidFill>
              <a:schemeClr val="tx1"/>
            </a:solidFill>
            <a:round/>
            <a:headEnd/>
            <a:tailEnd/>
          </a:ln>
        </p:spPr>
        <p:txBody>
          <a:bodyPr/>
          <a:lstStyle/>
          <a:p>
            <a:endParaRPr lang="en-US"/>
          </a:p>
        </p:txBody>
      </p:sp>
      <p:sp>
        <p:nvSpPr>
          <p:cNvPr id="3084" name="Text Box 13"/>
          <p:cNvSpPr txBox="1">
            <a:spLocks noChangeArrowheads="1"/>
          </p:cNvSpPr>
          <p:nvPr/>
        </p:nvSpPr>
        <p:spPr bwMode="auto">
          <a:xfrm>
            <a:off x="338138" y="6096000"/>
            <a:ext cx="2219325" cy="304800"/>
          </a:xfrm>
          <a:prstGeom prst="rect">
            <a:avLst/>
          </a:prstGeom>
          <a:noFill/>
          <a:ln w="9525">
            <a:noFill/>
            <a:miter lim="800000"/>
            <a:headEnd/>
            <a:tailEnd/>
          </a:ln>
        </p:spPr>
        <p:txBody>
          <a:bodyPr wrap="none">
            <a:spAutoFit/>
          </a:bodyPr>
          <a:lstStyle/>
          <a:p>
            <a:pPr marL="280988" indent="-280988">
              <a:buFont typeface="Wingdings" pitchFamily="2" charset="2"/>
              <a:buNone/>
            </a:pPr>
            <a:r>
              <a:rPr lang="en-US" sz="1400" b="1">
                <a:latin typeface="Garamond" pitchFamily="18" charset="0"/>
              </a:rPr>
              <a:t>Investment Considerations</a:t>
            </a:r>
          </a:p>
        </p:txBody>
      </p:sp>
      <p:sp>
        <p:nvSpPr>
          <p:cNvPr id="3085" name="Text Box 14"/>
          <p:cNvSpPr txBox="1">
            <a:spLocks noChangeArrowheads="1"/>
          </p:cNvSpPr>
          <p:nvPr/>
        </p:nvSpPr>
        <p:spPr bwMode="auto">
          <a:xfrm>
            <a:off x="338138" y="4614863"/>
            <a:ext cx="1674812" cy="304800"/>
          </a:xfrm>
          <a:prstGeom prst="rect">
            <a:avLst/>
          </a:prstGeom>
          <a:noFill/>
          <a:ln w="9525">
            <a:noFill/>
            <a:miter lim="800000"/>
            <a:headEnd/>
            <a:tailEnd/>
          </a:ln>
        </p:spPr>
        <p:txBody>
          <a:bodyPr wrap="none">
            <a:spAutoFit/>
          </a:bodyPr>
          <a:lstStyle/>
          <a:p>
            <a:pPr marL="280988" indent="-280988">
              <a:buFont typeface="Wingdings" pitchFamily="2" charset="2"/>
              <a:buNone/>
            </a:pPr>
            <a:r>
              <a:rPr lang="en-US" sz="1400" b="1">
                <a:latin typeface="Garamond" pitchFamily="18" charset="0"/>
              </a:rPr>
              <a:t>Management Team</a:t>
            </a:r>
          </a:p>
        </p:txBody>
      </p:sp>
      <p:sp>
        <p:nvSpPr>
          <p:cNvPr id="3086" name="Text Box 15"/>
          <p:cNvSpPr txBox="1">
            <a:spLocks noChangeArrowheads="1"/>
          </p:cNvSpPr>
          <p:nvPr/>
        </p:nvSpPr>
        <p:spPr bwMode="auto">
          <a:xfrm>
            <a:off x="338138" y="5108575"/>
            <a:ext cx="1647825" cy="304800"/>
          </a:xfrm>
          <a:prstGeom prst="rect">
            <a:avLst/>
          </a:prstGeom>
          <a:noFill/>
          <a:ln w="9525">
            <a:noFill/>
            <a:miter lim="800000"/>
            <a:headEnd/>
            <a:tailEnd/>
          </a:ln>
        </p:spPr>
        <p:txBody>
          <a:bodyPr wrap="none">
            <a:spAutoFit/>
          </a:bodyPr>
          <a:lstStyle/>
          <a:p>
            <a:pPr marL="280988" indent="-280988">
              <a:buFont typeface="Wingdings" pitchFamily="2" charset="2"/>
              <a:buNone/>
            </a:pPr>
            <a:r>
              <a:rPr lang="en-US" sz="1400" b="1">
                <a:latin typeface="Garamond" pitchFamily="18" charset="0"/>
              </a:rPr>
              <a:t>Financial Overview</a:t>
            </a:r>
          </a:p>
        </p:txBody>
      </p:sp>
      <p:sp>
        <p:nvSpPr>
          <p:cNvPr id="3087" name="Text Box 16"/>
          <p:cNvSpPr txBox="1">
            <a:spLocks noChangeArrowheads="1"/>
          </p:cNvSpPr>
          <p:nvPr/>
        </p:nvSpPr>
        <p:spPr bwMode="auto">
          <a:xfrm>
            <a:off x="338138" y="5602288"/>
            <a:ext cx="2481262" cy="304800"/>
          </a:xfrm>
          <a:prstGeom prst="rect">
            <a:avLst/>
          </a:prstGeom>
          <a:noFill/>
          <a:ln w="9525">
            <a:noFill/>
            <a:miter lim="800000"/>
            <a:headEnd/>
            <a:tailEnd/>
          </a:ln>
        </p:spPr>
        <p:txBody>
          <a:bodyPr>
            <a:spAutoFit/>
          </a:bodyPr>
          <a:lstStyle/>
          <a:p>
            <a:pPr marL="280988" indent="-280988">
              <a:buFont typeface="Wingdings" pitchFamily="2" charset="2"/>
              <a:buNone/>
            </a:pPr>
            <a:r>
              <a:rPr lang="en-US" sz="1400" b="1">
                <a:latin typeface="Garamond" pitchFamily="18" charset="0"/>
              </a:rPr>
              <a:t>Conclusion </a:t>
            </a:r>
          </a:p>
        </p:txBody>
      </p:sp>
      <p:sp>
        <p:nvSpPr>
          <p:cNvPr id="3088" name="Text Box 17"/>
          <p:cNvSpPr txBox="1">
            <a:spLocks noChangeArrowheads="1"/>
          </p:cNvSpPr>
          <p:nvPr/>
        </p:nvSpPr>
        <p:spPr bwMode="auto">
          <a:xfrm>
            <a:off x="6662738" y="4151313"/>
            <a:ext cx="352425" cy="304800"/>
          </a:xfrm>
          <a:prstGeom prst="rect">
            <a:avLst/>
          </a:prstGeom>
          <a:noFill/>
          <a:ln w="9525">
            <a:noFill/>
            <a:miter lim="800000"/>
            <a:headEnd/>
            <a:tailEnd/>
          </a:ln>
        </p:spPr>
        <p:txBody>
          <a:bodyPr wrap="none">
            <a:spAutoFit/>
          </a:bodyPr>
          <a:lstStyle/>
          <a:p>
            <a:pPr marL="280988" indent="-280988">
              <a:buFont typeface="Wingdings" pitchFamily="2" charset="2"/>
              <a:buNone/>
            </a:pPr>
            <a:r>
              <a:rPr lang="en-US" sz="1400" b="1">
                <a:latin typeface="Garamond" pitchFamily="18" charset="0"/>
              </a:rPr>
              <a:t>26</a:t>
            </a:r>
          </a:p>
        </p:txBody>
      </p:sp>
      <p:sp>
        <p:nvSpPr>
          <p:cNvPr id="3089" name="Text Box 18"/>
          <p:cNvSpPr txBox="1">
            <a:spLocks noChangeArrowheads="1"/>
          </p:cNvSpPr>
          <p:nvPr/>
        </p:nvSpPr>
        <p:spPr bwMode="auto">
          <a:xfrm>
            <a:off x="6662738" y="2176463"/>
            <a:ext cx="268287" cy="304800"/>
          </a:xfrm>
          <a:prstGeom prst="rect">
            <a:avLst/>
          </a:prstGeom>
          <a:noFill/>
          <a:ln w="9525">
            <a:noFill/>
            <a:miter lim="800000"/>
            <a:headEnd/>
            <a:tailEnd/>
          </a:ln>
        </p:spPr>
        <p:txBody>
          <a:bodyPr wrap="none">
            <a:spAutoFit/>
          </a:bodyPr>
          <a:lstStyle/>
          <a:p>
            <a:pPr marL="280988" indent="-280988">
              <a:buFont typeface="Wingdings" pitchFamily="2" charset="2"/>
              <a:buNone/>
            </a:pPr>
            <a:r>
              <a:rPr lang="en-US" sz="1400" b="1">
                <a:latin typeface="Garamond" pitchFamily="18" charset="0"/>
              </a:rPr>
              <a:t>5</a:t>
            </a:r>
          </a:p>
        </p:txBody>
      </p:sp>
      <p:sp>
        <p:nvSpPr>
          <p:cNvPr id="3090" name="Text Box 19"/>
          <p:cNvSpPr txBox="1">
            <a:spLocks noChangeArrowheads="1"/>
          </p:cNvSpPr>
          <p:nvPr/>
        </p:nvSpPr>
        <p:spPr bwMode="auto">
          <a:xfrm>
            <a:off x="6662738" y="2670175"/>
            <a:ext cx="338137" cy="304800"/>
          </a:xfrm>
          <a:prstGeom prst="rect">
            <a:avLst/>
          </a:prstGeom>
          <a:noFill/>
          <a:ln w="9525">
            <a:noFill/>
            <a:miter lim="800000"/>
            <a:headEnd/>
            <a:tailEnd/>
          </a:ln>
        </p:spPr>
        <p:txBody>
          <a:bodyPr wrap="none">
            <a:spAutoFit/>
          </a:bodyPr>
          <a:lstStyle/>
          <a:p>
            <a:pPr marL="280988" indent="-280988">
              <a:buFont typeface="Wingdings" pitchFamily="2" charset="2"/>
              <a:buNone/>
            </a:pPr>
            <a:r>
              <a:rPr lang="en-US" sz="1400" b="1">
                <a:latin typeface="Garamond" pitchFamily="18" charset="0"/>
              </a:rPr>
              <a:t>13</a:t>
            </a:r>
          </a:p>
        </p:txBody>
      </p:sp>
      <p:sp>
        <p:nvSpPr>
          <p:cNvPr id="3091" name="Text Box 20"/>
          <p:cNvSpPr txBox="1">
            <a:spLocks noChangeArrowheads="1"/>
          </p:cNvSpPr>
          <p:nvPr/>
        </p:nvSpPr>
        <p:spPr bwMode="auto">
          <a:xfrm>
            <a:off x="6662738" y="3163888"/>
            <a:ext cx="338137" cy="304800"/>
          </a:xfrm>
          <a:prstGeom prst="rect">
            <a:avLst/>
          </a:prstGeom>
          <a:noFill/>
          <a:ln w="9525">
            <a:noFill/>
            <a:miter lim="800000"/>
            <a:headEnd/>
            <a:tailEnd/>
          </a:ln>
        </p:spPr>
        <p:txBody>
          <a:bodyPr wrap="none">
            <a:spAutoFit/>
          </a:bodyPr>
          <a:lstStyle/>
          <a:p>
            <a:pPr marL="280988" indent="-280988">
              <a:buFont typeface="Wingdings" pitchFamily="2" charset="2"/>
              <a:buNone/>
            </a:pPr>
            <a:r>
              <a:rPr lang="en-US" sz="1400" b="1">
                <a:latin typeface="Garamond" pitchFamily="18" charset="0"/>
              </a:rPr>
              <a:t>16</a:t>
            </a:r>
          </a:p>
        </p:txBody>
      </p:sp>
      <p:sp>
        <p:nvSpPr>
          <p:cNvPr id="3092" name="Text Box 21"/>
          <p:cNvSpPr txBox="1">
            <a:spLocks noChangeArrowheads="1"/>
          </p:cNvSpPr>
          <p:nvPr/>
        </p:nvSpPr>
        <p:spPr bwMode="auto">
          <a:xfrm>
            <a:off x="6662738" y="3657600"/>
            <a:ext cx="881062" cy="304800"/>
          </a:xfrm>
          <a:prstGeom prst="rect">
            <a:avLst/>
          </a:prstGeom>
          <a:noFill/>
          <a:ln w="9525">
            <a:noFill/>
            <a:miter lim="800000"/>
            <a:headEnd/>
            <a:tailEnd/>
          </a:ln>
        </p:spPr>
        <p:txBody>
          <a:bodyPr>
            <a:spAutoFit/>
          </a:bodyPr>
          <a:lstStyle/>
          <a:p>
            <a:pPr marL="280988" indent="-280988">
              <a:buFont typeface="Wingdings" pitchFamily="2" charset="2"/>
              <a:buNone/>
            </a:pPr>
            <a:r>
              <a:rPr lang="en-US" sz="1400" b="1">
                <a:latin typeface="Garamond" pitchFamily="18" charset="0"/>
              </a:rPr>
              <a:t>21 </a:t>
            </a:r>
          </a:p>
        </p:txBody>
      </p:sp>
      <p:sp>
        <p:nvSpPr>
          <p:cNvPr id="3093" name="Text Box 22"/>
          <p:cNvSpPr txBox="1">
            <a:spLocks noChangeArrowheads="1"/>
          </p:cNvSpPr>
          <p:nvPr/>
        </p:nvSpPr>
        <p:spPr bwMode="auto">
          <a:xfrm>
            <a:off x="6662738" y="6096000"/>
            <a:ext cx="352425" cy="304800"/>
          </a:xfrm>
          <a:prstGeom prst="rect">
            <a:avLst/>
          </a:prstGeom>
          <a:noFill/>
          <a:ln w="9525">
            <a:noFill/>
            <a:miter lim="800000"/>
            <a:headEnd/>
            <a:tailEnd/>
          </a:ln>
        </p:spPr>
        <p:txBody>
          <a:bodyPr wrap="none">
            <a:spAutoFit/>
          </a:bodyPr>
          <a:lstStyle/>
          <a:p>
            <a:pPr marL="280988" indent="-280988">
              <a:buFont typeface="Wingdings" pitchFamily="2" charset="2"/>
              <a:buNone/>
            </a:pPr>
            <a:r>
              <a:rPr lang="en-US" sz="1400" b="1">
                <a:latin typeface="Garamond" pitchFamily="18" charset="0"/>
              </a:rPr>
              <a:t>40</a:t>
            </a:r>
          </a:p>
        </p:txBody>
      </p:sp>
      <p:sp>
        <p:nvSpPr>
          <p:cNvPr id="3094" name="Text Box 23"/>
          <p:cNvSpPr txBox="1">
            <a:spLocks noChangeArrowheads="1"/>
          </p:cNvSpPr>
          <p:nvPr/>
        </p:nvSpPr>
        <p:spPr bwMode="auto">
          <a:xfrm>
            <a:off x="6662738" y="4614863"/>
            <a:ext cx="352425" cy="304800"/>
          </a:xfrm>
          <a:prstGeom prst="rect">
            <a:avLst/>
          </a:prstGeom>
          <a:noFill/>
          <a:ln w="9525">
            <a:noFill/>
            <a:miter lim="800000"/>
            <a:headEnd/>
            <a:tailEnd/>
          </a:ln>
        </p:spPr>
        <p:txBody>
          <a:bodyPr wrap="none">
            <a:spAutoFit/>
          </a:bodyPr>
          <a:lstStyle/>
          <a:p>
            <a:pPr marL="280988" indent="-280988">
              <a:buFont typeface="Wingdings" pitchFamily="2" charset="2"/>
              <a:buNone/>
            </a:pPr>
            <a:r>
              <a:rPr lang="en-US" sz="1400" b="1">
                <a:latin typeface="Garamond" pitchFamily="18" charset="0"/>
              </a:rPr>
              <a:t>33</a:t>
            </a:r>
          </a:p>
        </p:txBody>
      </p:sp>
      <p:sp>
        <p:nvSpPr>
          <p:cNvPr id="3095" name="Text Box 24"/>
          <p:cNvSpPr txBox="1">
            <a:spLocks noChangeArrowheads="1"/>
          </p:cNvSpPr>
          <p:nvPr/>
        </p:nvSpPr>
        <p:spPr bwMode="auto">
          <a:xfrm>
            <a:off x="6662738" y="5108575"/>
            <a:ext cx="352425" cy="304800"/>
          </a:xfrm>
          <a:prstGeom prst="rect">
            <a:avLst/>
          </a:prstGeom>
          <a:noFill/>
          <a:ln w="9525">
            <a:noFill/>
            <a:miter lim="800000"/>
            <a:headEnd/>
            <a:tailEnd/>
          </a:ln>
        </p:spPr>
        <p:txBody>
          <a:bodyPr wrap="none">
            <a:spAutoFit/>
          </a:bodyPr>
          <a:lstStyle/>
          <a:p>
            <a:pPr marL="280988" indent="-280988">
              <a:buFont typeface="Wingdings" pitchFamily="2" charset="2"/>
              <a:buNone/>
            </a:pPr>
            <a:r>
              <a:rPr lang="en-US" sz="1400" b="1">
                <a:latin typeface="Garamond" pitchFamily="18" charset="0"/>
              </a:rPr>
              <a:t>34</a:t>
            </a:r>
          </a:p>
        </p:txBody>
      </p:sp>
      <p:sp>
        <p:nvSpPr>
          <p:cNvPr id="3096" name="Text Box 25"/>
          <p:cNvSpPr txBox="1">
            <a:spLocks noChangeArrowheads="1"/>
          </p:cNvSpPr>
          <p:nvPr/>
        </p:nvSpPr>
        <p:spPr bwMode="auto">
          <a:xfrm>
            <a:off x="6662738" y="5602288"/>
            <a:ext cx="881062" cy="304800"/>
          </a:xfrm>
          <a:prstGeom prst="rect">
            <a:avLst/>
          </a:prstGeom>
          <a:noFill/>
          <a:ln w="9525">
            <a:noFill/>
            <a:miter lim="800000"/>
            <a:headEnd/>
            <a:tailEnd/>
          </a:ln>
        </p:spPr>
        <p:txBody>
          <a:bodyPr>
            <a:spAutoFit/>
          </a:bodyPr>
          <a:lstStyle/>
          <a:p>
            <a:pPr marL="280988" indent="-280988">
              <a:buFont typeface="Wingdings" pitchFamily="2" charset="2"/>
              <a:buNone/>
            </a:pPr>
            <a:r>
              <a:rPr lang="en-US" sz="1400" b="1">
                <a:latin typeface="Garamond" pitchFamily="18" charset="0"/>
              </a:rPr>
              <a:t>39 </a:t>
            </a:r>
          </a:p>
        </p:txBody>
      </p:sp>
      <p:sp>
        <p:nvSpPr>
          <p:cNvPr id="3097" name="Text Box 26"/>
          <p:cNvSpPr txBox="1">
            <a:spLocks noChangeArrowheads="1"/>
          </p:cNvSpPr>
          <p:nvPr/>
        </p:nvSpPr>
        <p:spPr bwMode="auto">
          <a:xfrm>
            <a:off x="8763000" y="6477000"/>
            <a:ext cx="381000" cy="366713"/>
          </a:xfrm>
          <a:prstGeom prst="rect">
            <a:avLst/>
          </a:prstGeom>
          <a:noFill/>
          <a:ln w="9525">
            <a:noFill/>
            <a:miter lim="800000"/>
            <a:headEnd/>
            <a:tailEnd/>
          </a:ln>
        </p:spPr>
        <p:txBody>
          <a:bodyPr>
            <a:spAutoFit/>
          </a:bodyPr>
          <a:lstStyle/>
          <a:p>
            <a:pPr marL="280988" indent="-280988" algn="r">
              <a:buClr>
                <a:srgbClr val="4D4D4D"/>
              </a:buClr>
              <a:buFont typeface="Wingdings" pitchFamily="2" charset="2"/>
              <a:buNone/>
            </a:pPr>
            <a:r>
              <a:rPr lang="en-US" b="1">
                <a:latin typeface="Garamond" pitchFamily="18" charset="0"/>
              </a:rPr>
              <a:t>3</a:t>
            </a:r>
          </a:p>
        </p:txBody>
      </p:sp>
      <p:sp>
        <p:nvSpPr>
          <p:cNvPr id="3098" name="Text Box 27"/>
          <p:cNvSpPr txBox="1">
            <a:spLocks noChangeArrowheads="1"/>
          </p:cNvSpPr>
          <p:nvPr/>
        </p:nvSpPr>
        <p:spPr bwMode="auto">
          <a:xfrm>
            <a:off x="347663" y="1676400"/>
            <a:ext cx="2219325" cy="304800"/>
          </a:xfrm>
          <a:prstGeom prst="rect">
            <a:avLst/>
          </a:prstGeom>
          <a:noFill/>
          <a:ln w="9525">
            <a:noFill/>
            <a:miter lim="800000"/>
            <a:headEnd/>
            <a:tailEnd/>
          </a:ln>
        </p:spPr>
        <p:txBody>
          <a:bodyPr wrap="none">
            <a:spAutoFit/>
          </a:bodyPr>
          <a:lstStyle/>
          <a:p>
            <a:pPr marL="280988" indent="-280988">
              <a:buFont typeface="Wingdings" pitchFamily="2" charset="2"/>
              <a:buNone/>
            </a:pPr>
            <a:r>
              <a:rPr lang="en-US" sz="1400" b="1">
                <a:latin typeface="Garamond" pitchFamily="18" charset="0"/>
              </a:rPr>
              <a:t>Investment Considerations</a:t>
            </a:r>
          </a:p>
        </p:txBody>
      </p:sp>
      <p:sp>
        <p:nvSpPr>
          <p:cNvPr id="3099" name="Text Box 28"/>
          <p:cNvSpPr txBox="1">
            <a:spLocks noChangeArrowheads="1"/>
          </p:cNvSpPr>
          <p:nvPr/>
        </p:nvSpPr>
        <p:spPr bwMode="auto">
          <a:xfrm>
            <a:off x="6672263" y="1676400"/>
            <a:ext cx="268287" cy="304800"/>
          </a:xfrm>
          <a:prstGeom prst="rect">
            <a:avLst/>
          </a:prstGeom>
          <a:noFill/>
          <a:ln w="9525">
            <a:noFill/>
            <a:miter lim="800000"/>
            <a:headEnd/>
            <a:tailEnd/>
          </a:ln>
        </p:spPr>
        <p:txBody>
          <a:bodyPr wrap="none">
            <a:spAutoFit/>
          </a:bodyPr>
          <a:lstStyle/>
          <a:p>
            <a:pPr marL="280988" indent="-280988">
              <a:buFont typeface="Wingdings" pitchFamily="2" charset="2"/>
              <a:buNone/>
            </a:pPr>
            <a:r>
              <a:rPr lang="en-US" sz="1400" b="1">
                <a:latin typeface="Garamond" pitchFamily="18" charset="0"/>
              </a:rPr>
              <a:t>4</a:t>
            </a:r>
          </a:p>
        </p:txBody>
      </p:sp>
      <p:sp>
        <p:nvSpPr>
          <p:cNvPr id="3100" name="Text Box 29"/>
          <p:cNvSpPr txBox="1">
            <a:spLocks noChangeArrowheads="1"/>
          </p:cNvSpPr>
          <p:nvPr/>
        </p:nvSpPr>
        <p:spPr bwMode="auto">
          <a:xfrm>
            <a:off x="7620000" y="990600"/>
            <a:ext cx="1447800" cy="906463"/>
          </a:xfrm>
          <a:prstGeom prst="rect">
            <a:avLst/>
          </a:prstGeom>
          <a:noFill/>
          <a:ln w="9525">
            <a:noFill/>
            <a:miter lim="800000"/>
            <a:headEnd/>
            <a:tailEnd/>
          </a:ln>
        </p:spPr>
        <p:txBody>
          <a:bodyPr/>
          <a:lstStyle/>
          <a:p>
            <a:r>
              <a:rPr lang="en-US" sz="1000" b="1">
                <a:latin typeface="Times New Roman" pitchFamily="18" charset="0"/>
              </a:rPr>
              <a:t>ReadOz</a:t>
            </a:r>
          </a:p>
          <a:p>
            <a:r>
              <a:rPr lang="en-US" sz="800">
                <a:latin typeface="Times New Roman" pitchFamily="18" charset="0"/>
              </a:rPr>
              <a:t>350 W. Ontario St. #4W </a:t>
            </a:r>
          </a:p>
          <a:p>
            <a:r>
              <a:rPr lang="en-US" sz="800">
                <a:latin typeface="Times New Roman" pitchFamily="18" charset="0"/>
              </a:rPr>
              <a:t>Chicago, IL 60654</a:t>
            </a:r>
          </a:p>
          <a:p>
            <a:r>
              <a:rPr lang="fr-FR" sz="800">
                <a:latin typeface="Times New Roman" pitchFamily="18" charset="0"/>
              </a:rPr>
              <a:t>Phone: +1 312 929 2500</a:t>
            </a:r>
          </a:p>
          <a:p>
            <a:r>
              <a:rPr lang="fr-FR" sz="800">
                <a:latin typeface="Times New Roman" pitchFamily="18" charset="0"/>
              </a:rPr>
              <a:t>Fax: +1 312 846 6186</a:t>
            </a:r>
          </a:p>
          <a:p>
            <a:r>
              <a:rPr lang="fr-FR" sz="800">
                <a:latin typeface="Times New Roman" pitchFamily="18" charset="0"/>
              </a:rPr>
              <a:t>Email: Info@readoz.com</a:t>
            </a:r>
          </a:p>
          <a:p>
            <a:endParaRPr lang="fr-FR" sz="800">
              <a:solidFill>
                <a:srgbClr val="FF0000"/>
              </a:solidFill>
              <a:latin typeface="Times New Roman" pitchFamily="18" charset="0"/>
            </a:endParaRPr>
          </a:p>
          <a:p>
            <a:endParaRPr lang="fr-FR" sz="1200">
              <a:latin typeface="Times New Roman" pitchFamily="18" charset="0"/>
            </a:endParaRPr>
          </a:p>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349250" y="242888"/>
            <a:ext cx="6432550" cy="366712"/>
          </a:xfrm>
          <a:prstGeom prst="rect">
            <a:avLst/>
          </a:prstGeom>
          <a:noFill/>
          <a:ln w="9525">
            <a:noFill/>
            <a:miter lim="800000"/>
            <a:headEnd/>
            <a:tailEnd/>
          </a:ln>
        </p:spPr>
        <p:txBody>
          <a:bodyPr>
            <a:spAutoFit/>
          </a:bodyPr>
          <a:lstStyle/>
          <a:p>
            <a:r>
              <a:rPr lang="en-US" b="1">
                <a:latin typeface="Garamond" pitchFamily="18" charset="0"/>
              </a:rPr>
              <a:t>High-Level Milestones Overview</a:t>
            </a:r>
          </a:p>
        </p:txBody>
      </p:sp>
      <p:sp>
        <p:nvSpPr>
          <p:cNvPr id="21507" name="Line 4"/>
          <p:cNvSpPr>
            <a:spLocks noChangeShapeType="1"/>
          </p:cNvSpPr>
          <p:nvPr/>
        </p:nvSpPr>
        <p:spPr bwMode="auto">
          <a:xfrm>
            <a:off x="533400" y="3733800"/>
            <a:ext cx="8153400" cy="0"/>
          </a:xfrm>
          <a:prstGeom prst="line">
            <a:avLst/>
          </a:prstGeom>
          <a:noFill/>
          <a:ln w="9525">
            <a:solidFill>
              <a:schemeClr val="tx1"/>
            </a:solidFill>
            <a:round/>
            <a:headEnd/>
            <a:tailEnd/>
          </a:ln>
        </p:spPr>
        <p:txBody>
          <a:bodyPr/>
          <a:lstStyle/>
          <a:p>
            <a:endParaRPr lang="en-US"/>
          </a:p>
        </p:txBody>
      </p:sp>
      <p:sp>
        <p:nvSpPr>
          <p:cNvPr id="21508" name="Text Box 6"/>
          <p:cNvSpPr txBox="1">
            <a:spLocks noChangeArrowheads="1"/>
          </p:cNvSpPr>
          <p:nvPr/>
        </p:nvSpPr>
        <p:spPr bwMode="auto">
          <a:xfrm>
            <a:off x="381000" y="1924050"/>
            <a:ext cx="3733800" cy="2555875"/>
          </a:xfrm>
          <a:prstGeom prst="rect">
            <a:avLst/>
          </a:prstGeom>
          <a:noFill/>
          <a:ln w="9525">
            <a:noFill/>
            <a:miter lim="800000"/>
            <a:headEnd/>
            <a:tailEnd/>
          </a:ln>
        </p:spPr>
        <p:txBody>
          <a:bodyPr>
            <a:spAutoFit/>
          </a:bodyPr>
          <a:lstStyle/>
          <a:p>
            <a:pPr marL="234950" indent="-234950">
              <a:buFont typeface="Wingdings" pitchFamily="2" charset="2"/>
              <a:buChar char="Ø"/>
            </a:pPr>
            <a:r>
              <a:rPr lang="en-US" sz="1400">
                <a:latin typeface="Garamond" pitchFamily="18" charset="0"/>
              </a:rPr>
              <a:t>One Million Users – Month 15</a:t>
            </a:r>
          </a:p>
          <a:p>
            <a:pPr marL="234950" indent="-234950">
              <a:buFont typeface="Wingdings" pitchFamily="2" charset="2"/>
              <a:buChar char="Ø"/>
            </a:pPr>
            <a:endParaRPr lang="en-US" sz="1400">
              <a:latin typeface="Garamond" pitchFamily="18" charset="0"/>
            </a:endParaRPr>
          </a:p>
          <a:p>
            <a:pPr marL="234950" indent="-234950">
              <a:buFont typeface="Wingdings" pitchFamily="2" charset="2"/>
              <a:buChar char="Ø"/>
            </a:pPr>
            <a:r>
              <a:rPr lang="en-US" sz="1400">
                <a:latin typeface="Garamond" pitchFamily="18" charset="0"/>
              </a:rPr>
              <a:t>Two Million Users – Month 20 </a:t>
            </a:r>
          </a:p>
          <a:p>
            <a:pPr marL="234950" indent="-234950">
              <a:buFont typeface="Wingdings" pitchFamily="2" charset="2"/>
              <a:buChar char="Ø"/>
            </a:pPr>
            <a:endParaRPr lang="en-US" sz="1400">
              <a:latin typeface="Garamond" pitchFamily="18" charset="0"/>
            </a:endParaRPr>
          </a:p>
          <a:p>
            <a:pPr marL="234950" indent="-234950">
              <a:buFont typeface="Wingdings" pitchFamily="2" charset="2"/>
              <a:buChar char="Ø"/>
            </a:pPr>
            <a:r>
              <a:rPr lang="en-US" sz="1400">
                <a:latin typeface="Garamond" pitchFamily="18" charset="0"/>
              </a:rPr>
              <a:t>Three Million Users – Month 22</a:t>
            </a:r>
          </a:p>
          <a:p>
            <a:pPr marL="234950" indent="-234950">
              <a:buFont typeface="Wingdings" pitchFamily="2" charset="2"/>
              <a:buChar char="Ø"/>
            </a:pPr>
            <a:endParaRPr lang="en-US" sz="1400">
              <a:latin typeface="Garamond" pitchFamily="18" charset="0"/>
            </a:endParaRPr>
          </a:p>
          <a:p>
            <a:pPr marL="234950" indent="-234950">
              <a:buFont typeface="Wingdings" pitchFamily="2" charset="2"/>
              <a:buChar char="Ø"/>
            </a:pPr>
            <a:r>
              <a:rPr lang="en-US" sz="1400">
                <a:latin typeface="Garamond" pitchFamily="18" charset="0"/>
              </a:rPr>
              <a:t>Four Million Users – Month 24</a:t>
            </a:r>
          </a:p>
          <a:p>
            <a:pPr marL="234950" indent="-234950">
              <a:buFont typeface="Wingdings" pitchFamily="2" charset="2"/>
              <a:buChar char="Ø"/>
            </a:pPr>
            <a:endParaRPr lang="en-US" sz="1400">
              <a:solidFill>
                <a:srgbClr val="FF0000"/>
              </a:solidFill>
              <a:latin typeface="Garamond" pitchFamily="18" charset="0"/>
            </a:endParaRPr>
          </a:p>
          <a:p>
            <a:pPr marL="234950" indent="-234950">
              <a:buFont typeface="Wingdings" pitchFamily="2" charset="2"/>
              <a:buChar char="Ø"/>
            </a:pPr>
            <a:endParaRPr lang="en-US" sz="1400">
              <a:latin typeface="Garamond" pitchFamily="18" charset="0"/>
            </a:endParaRPr>
          </a:p>
          <a:p>
            <a:pPr marL="234950" indent="-234950">
              <a:buFont typeface="Wingdings" pitchFamily="2" charset="2"/>
              <a:buNone/>
            </a:pPr>
            <a:endParaRPr lang="en-US"/>
          </a:p>
          <a:p>
            <a:pPr marL="234950" indent="-234950"/>
            <a:endParaRPr lang="en-US"/>
          </a:p>
        </p:txBody>
      </p:sp>
      <p:sp>
        <p:nvSpPr>
          <p:cNvPr id="21509" name="Line 7"/>
          <p:cNvSpPr>
            <a:spLocks noChangeShapeType="1"/>
          </p:cNvSpPr>
          <p:nvPr/>
        </p:nvSpPr>
        <p:spPr bwMode="auto">
          <a:xfrm flipV="1">
            <a:off x="4419600" y="838200"/>
            <a:ext cx="0" cy="5486400"/>
          </a:xfrm>
          <a:prstGeom prst="line">
            <a:avLst/>
          </a:prstGeom>
          <a:noFill/>
          <a:ln w="9525">
            <a:solidFill>
              <a:schemeClr val="tx1"/>
            </a:solidFill>
            <a:round/>
            <a:headEnd/>
            <a:tailEnd/>
          </a:ln>
        </p:spPr>
        <p:txBody>
          <a:bodyPr/>
          <a:lstStyle/>
          <a:p>
            <a:endParaRPr lang="en-US"/>
          </a:p>
        </p:txBody>
      </p:sp>
      <p:sp>
        <p:nvSpPr>
          <p:cNvPr id="21510" name="AutoShape 8"/>
          <p:cNvSpPr>
            <a:spLocks noChangeArrowheads="1"/>
          </p:cNvSpPr>
          <p:nvPr/>
        </p:nvSpPr>
        <p:spPr bwMode="auto">
          <a:xfrm>
            <a:off x="4724400" y="1143000"/>
            <a:ext cx="3886200" cy="609600"/>
          </a:xfrm>
          <a:prstGeom prst="roundRect">
            <a:avLst>
              <a:gd name="adj" fmla="val 16667"/>
            </a:avLst>
          </a:prstGeom>
          <a:solidFill>
            <a:schemeClr val="tx2"/>
          </a:solidFill>
          <a:ln w="9525">
            <a:solidFill>
              <a:srgbClr val="808080"/>
            </a:solidFill>
            <a:round/>
            <a:headEnd/>
            <a:tailEnd/>
          </a:ln>
        </p:spPr>
        <p:txBody>
          <a:bodyPr wrap="none" anchor="ctr"/>
          <a:lstStyle/>
          <a:p>
            <a:pPr algn="ctr"/>
            <a:r>
              <a:rPr lang="en-US" sz="1400" b="1">
                <a:solidFill>
                  <a:schemeClr val="bg1"/>
                </a:solidFill>
                <a:latin typeface="Garamond" pitchFamily="18" charset="0"/>
              </a:rPr>
              <a:t>Sales &amp; Marketing</a:t>
            </a:r>
          </a:p>
        </p:txBody>
      </p:sp>
      <p:sp>
        <p:nvSpPr>
          <p:cNvPr id="21511" name="Text Box 9"/>
          <p:cNvSpPr txBox="1">
            <a:spLocks noChangeArrowheads="1"/>
          </p:cNvSpPr>
          <p:nvPr/>
        </p:nvSpPr>
        <p:spPr bwMode="auto">
          <a:xfrm>
            <a:off x="381000" y="4800600"/>
            <a:ext cx="3962400" cy="2130425"/>
          </a:xfrm>
          <a:prstGeom prst="rect">
            <a:avLst/>
          </a:prstGeom>
          <a:noFill/>
          <a:ln w="9525">
            <a:noFill/>
            <a:miter lim="800000"/>
            <a:headEnd/>
            <a:tailEnd/>
          </a:ln>
        </p:spPr>
        <p:txBody>
          <a:bodyPr>
            <a:spAutoFit/>
          </a:bodyPr>
          <a:lstStyle/>
          <a:p>
            <a:pPr marL="234950" indent="-234950">
              <a:buFont typeface="Wingdings" pitchFamily="2" charset="2"/>
              <a:buChar char="Ø"/>
            </a:pPr>
            <a:r>
              <a:rPr lang="en-US" sz="1400">
                <a:latin typeface="Garamond" pitchFamily="18" charset="0"/>
              </a:rPr>
              <a:t>One Million in Revenue – Year 2 - Month  6 </a:t>
            </a:r>
          </a:p>
          <a:p>
            <a:pPr marL="234950" indent="-234950">
              <a:buFont typeface="Wingdings" pitchFamily="2" charset="2"/>
              <a:buChar char="Ø"/>
            </a:pPr>
            <a:endParaRPr lang="en-US" sz="1400">
              <a:latin typeface="Garamond" pitchFamily="18" charset="0"/>
            </a:endParaRPr>
          </a:p>
          <a:p>
            <a:pPr marL="234950" indent="-234950">
              <a:buFont typeface="Wingdings" pitchFamily="2" charset="2"/>
              <a:buChar char="Ø"/>
            </a:pPr>
            <a:r>
              <a:rPr lang="en-US" sz="1400">
                <a:latin typeface="Garamond" pitchFamily="18" charset="0"/>
              </a:rPr>
              <a:t>Cash flow Positive – 1Q - Year 3 </a:t>
            </a:r>
          </a:p>
          <a:p>
            <a:pPr marL="234950" indent="-234950">
              <a:buFont typeface="Wingdings" pitchFamily="2" charset="2"/>
              <a:buChar char="Ø"/>
            </a:pPr>
            <a:endParaRPr lang="en-US" sz="1400">
              <a:latin typeface="Garamond" pitchFamily="18" charset="0"/>
            </a:endParaRPr>
          </a:p>
          <a:p>
            <a:pPr marL="234950" indent="-234950">
              <a:buFont typeface="Wingdings" pitchFamily="2" charset="2"/>
              <a:buChar char="Ø"/>
            </a:pPr>
            <a:r>
              <a:rPr lang="en-US" sz="1400">
                <a:latin typeface="Garamond" pitchFamily="18" charset="0"/>
              </a:rPr>
              <a:t>Profitable – Month 1Q - Year 3</a:t>
            </a:r>
          </a:p>
          <a:p>
            <a:pPr marL="234950" indent="-234950">
              <a:buFont typeface="Wingdings" pitchFamily="2" charset="2"/>
              <a:buChar char="Ø"/>
            </a:pPr>
            <a:endParaRPr lang="en-US" sz="1400">
              <a:latin typeface="Garamond" pitchFamily="18" charset="0"/>
            </a:endParaRPr>
          </a:p>
          <a:p>
            <a:pPr marL="234950" indent="-234950">
              <a:buFont typeface="Wingdings" pitchFamily="2" charset="2"/>
              <a:buChar char="Ø"/>
            </a:pPr>
            <a:endParaRPr lang="en-US" sz="1400">
              <a:latin typeface="Garamond" pitchFamily="18" charset="0"/>
            </a:endParaRPr>
          </a:p>
          <a:p>
            <a:pPr marL="234950" indent="-234950">
              <a:buFont typeface="Wingdings" pitchFamily="2" charset="2"/>
              <a:buNone/>
            </a:pPr>
            <a:endParaRPr lang="en-US"/>
          </a:p>
          <a:p>
            <a:pPr marL="234950" indent="-234950"/>
            <a:endParaRPr lang="en-US"/>
          </a:p>
        </p:txBody>
      </p:sp>
      <p:sp>
        <p:nvSpPr>
          <p:cNvPr id="21512" name="AutoShape 10"/>
          <p:cNvSpPr>
            <a:spLocks noChangeArrowheads="1"/>
          </p:cNvSpPr>
          <p:nvPr/>
        </p:nvSpPr>
        <p:spPr bwMode="auto">
          <a:xfrm>
            <a:off x="4876800" y="3962400"/>
            <a:ext cx="3886200" cy="609600"/>
          </a:xfrm>
          <a:prstGeom prst="roundRect">
            <a:avLst>
              <a:gd name="adj" fmla="val 16667"/>
            </a:avLst>
          </a:prstGeom>
          <a:solidFill>
            <a:schemeClr val="tx2"/>
          </a:solidFill>
          <a:ln w="9525">
            <a:solidFill>
              <a:srgbClr val="808080"/>
            </a:solidFill>
            <a:round/>
            <a:headEnd/>
            <a:tailEnd/>
          </a:ln>
        </p:spPr>
        <p:txBody>
          <a:bodyPr wrap="none" anchor="ctr"/>
          <a:lstStyle/>
          <a:p>
            <a:pPr algn="ctr"/>
            <a:r>
              <a:rPr lang="en-US" sz="1400" b="1">
                <a:solidFill>
                  <a:schemeClr val="bg1"/>
                </a:solidFill>
                <a:latin typeface="Garamond" pitchFamily="18" charset="0"/>
              </a:rPr>
              <a:t>Operations</a:t>
            </a:r>
          </a:p>
        </p:txBody>
      </p:sp>
      <p:sp>
        <p:nvSpPr>
          <p:cNvPr id="21513" name="Text Box 18"/>
          <p:cNvSpPr txBox="1">
            <a:spLocks noChangeArrowheads="1"/>
          </p:cNvSpPr>
          <p:nvPr/>
        </p:nvSpPr>
        <p:spPr bwMode="auto">
          <a:xfrm>
            <a:off x="5029200" y="1927225"/>
            <a:ext cx="3962400" cy="1581150"/>
          </a:xfrm>
          <a:prstGeom prst="rect">
            <a:avLst/>
          </a:prstGeom>
          <a:noFill/>
          <a:ln w="9525">
            <a:noFill/>
            <a:miter lim="800000"/>
            <a:headEnd/>
            <a:tailEnd/>
          </a:ln>
        </p:spPr>
        <p:txBody>
          <a:bodyPr>
            <a:spAutoFit/>
          </a:bodyPr>
          <a:lstStyle/>
          <a:p>
            <a:pPr marL="234950" indent="-234950">
              <a:buFont typeface="Wingdings" pitchFamily="2" charset="2"/>
              <a:buChar char="Ø"/>
            </a:pPr>
            <a:r>
              <a:rPr lang="en-US" sz="1400">
                <a:latin typeface="Garamond" pitchFamily="18" charset="0"/>
              </a:rPr>
              <a:t>Hiring of first sales Person – Month 1 – Year 1</a:t>
            </a:r>
          </a:p>
          <a:p>
            <a:pPr marL="234950" indent="-234950">
              <a:buFont typeface="Wingdings" pitchFamily="2" charset="2"/>
              <a:buChar char="Ø"/>
            </a:pPr>
            <a:endParaRPr lang="en-US" sz="1400">
              <a:latin typeface="Garamond" pitchFamily="18" charset="0"/>
            </a:endParaRPr>
          </a:p>
          <a:p>
            <a:pPr marL="234950" indent="-234950">
              <a:buFont typeface="Wingdings" pitchFamily="2" charset="2"/>
              <a:buChar char="Ø"/>
            </a:pPr>
            <a:r>
              <a:rPr lang="en-US" sz="1400">
                <a:latin typeface="Garamond" pitchFamily="18" charset="0"/>
              </a:rPr>
              <a:t>Hiring of second sales Person – Month 7 – Year 2</a:t>
            </a:r>
          </a:p>
          <a:p>
            <a:pPr marL="234950" indent="-234950">
              <a:buFont typeface="Wingdings" pitchFamily="2" charset="2"/>
              <a:buChar char="Ø"/>
            </a:pPr>
            <a:endParaRPr lang="en-US" sz="1400">
              <a:latin typeface="Garamond" pitchFamily="18" charset="0"/>
            </a:endParaRPr>
          </a:p>
          <a:p>
            <a:pPr marL="234950" indent="-234950">
              <a:buFont typeface="Wingdings" pitchFamily="2" charset="2"/>
              <a:buChar char="Ø"/>
            </a:pPr>
            <a:r>
              <a:rPr lang="en-US" sz="1400">
                <a:latin typeface="Garamond" pitchFamily="18" charset="0"/>
              </a:rPr>
              <a:t>Hiring of Ad Sales person – Month 7 – Year 1 </a:t>
            </a:r>
          </a:p>
          <a:p>
            <a:pPr marL="234950" indent="-234950">
              <a:buFont typeface="Wingdings" pitchFamily="2" charset="2"/>
              <a:buChar char="Ø"/>
            </a:pPr>
            <a:endParaRPr lang="en-US" sz="1400">
              <a:latin typeface="Garamond" pitchFamily="18" charset="0"/>
            </a:endParaRPr>
          </a:p>
          <a:p>
            <a:pPr marL="234950" indent="-234950">
              <a:buFont typeface="Wingdings" pitchFamily="2" charset="2"/>
              <a:buChar char="Ø"/>
            </a:pPr>
            <a:r>
              <a:rPr lang="en-US" sz="1400">
                <a:latin typeface="Garamond" pitchFamily="18" charset="0"/>
              </a:rPr>
              <a:t>Hiring of Ad agency – Month 6 – Year 1</a:t>
            </a:r>
            <a:endParaRPr lang="en-US"/>
          </a:p>
        </p:txBody>
      </p:sp>
      <p:sp>
        <p:nvSpPr>
          <p:cNvPr id="21514" name="Text Box 19"/>
          <p:cNvSpPr txBox="1">
            <a:spLocks noChangeArrowheads="1"/>
          </p:cNvSpPr>
          <p:nvPr/>
        </p:nvSpPr>
        <p:spPr bwMode="auto">
          <a:xfrm>
            <a:off x="5029200" y="4803775"/>
            <a:ext cx="3603625" cy="2130425"/>
          </a:xfrm>
          <a:prstGeom prst="rect">
            <a:avLst/>
          </a:prstGeom>
          <a:noFill/>
          <a:ln w="9525">
            <a:noFill/>
            <a:miter lim="800000"/>
            <a:headEnd/>
            <a:tailEnd/>
          </a:ln>
        </p:spPr>
        <p:txBody>
          <a:bodyPr wrap="none">
            <a:spAutoFit/>
          </a:bodyPr>
          <a:lstStyle/>
          <a:p>
            <a:pPr marL="234950" indent="-234950">
              <a:buFont typeface="Wingdings" pitchFamily="2" charset="2"/>
              <a:buChar char="Ø"/>
            </a:pPr>
            <a:r>
              <a:rPr lang="en-US" sz="1400">
                <a:latin typeface="Garamond" pitchFamily="18" charset="0"/>
              </a:rPr>
              <a:t>Pilot Launch – Month 6 – Year 1</a:t>
            </a:r>
          </a:p>
          <a:p>
            <a:pPr marL="234950" indent="-234950">
              <a:buFont typeface="Wingdings" pitchFamily="2" charset="2"/>
              <a:buChar char="Ø"/>
            </a:pPr>
            <a:endParaRPr lang="en-US" sz="1400">
              <a:latin typeface="Garamond" pitchFamily="18" charset="0"/>
            </a:endParaRPr>
          </a:p>
          <a:p>
            <a:pPr marL="234950" indent="-234950">
              <a:buFont typeface="Wingdings" pitchFamily="2" charset="2"/>
              <a:buChar char="Ø"/>
            </a:pPr>
            <a:r>
              <a:rPr lang="en-US" sz="1400">
                <a:latin typeface="Garamond" pitchFamily="18" charset="0"/>
              </a:rPr>
              <a:t>Search for Seasoned CEO – Month 3 - Year 1</a:t>
            </a:r>
          </a:p>
          <a:p>
            <a:pPr marL="234950" indent="-234950">
              <a:buFont typeface="Wingdings" pitchFamily="2" charset="2"/>
              <a:buChar char="Ø"/>
            </a:pPr>
            <a:endParaRPr lang="en-US" sz="1400">
              <a:latin typeface="Garamond" pitchFamily="18" charset="0"/>
            </a:endParaRPr>
          </a:p>
          <a:p>
            <a:pPr marL="234950" indent="-234950">
              <a:buFont typeface="Wingdings" pitchFamily="2" charset="2"/>
              <a:buChar char="Ø"/>
            </a:pPr>
            <a:r>
              <a:rPr lang="en-US" sz="1400">
                <a:latin typeface="Garamond" pitchFamily="18" charset="0"/>
              </a:rPr>
              <a:t>Hiring of CEO – Month 6 to 9 – Year 1</a:t>
            </a:r>
          </a:p>
          <a:p>
            <a:pPr marL="234950" indent="-234950">
              <a:buFont typeface="Wingdings" pitchFamily="2" charset="2"/>
              <a:buChar char="Ø"/>
            </a:pPr>
            <a:endParaRPr lang="en-US" sz="1400">
              <a:latin typeface="Garamond" pitchFamily="18" charset="0"/>
            </a:endParaRPr>
          </a:p>
          <a:p>
            <a:pPr marL="234950" indent="-234950">
              <a:buFont typeface="Wingdings" pitchFamily="2" charset="2"/>
              <a:buChar char="Ø"/>
            </a:pPr>
            <a:endParaRPr lang="en-US" sz="1400">
              <a:latin typeface="Garamond" pitchFamily="18" charset="0"/>
            </a:endParaRPr>
          </a:p>
          <a:p>
            <a:pPr marL="234950" indent="-234950">
              <a:buFont typeface="Wingdings" pitchFamily="2" charset="2"/>
              <a:buNone/>
            </a:pPr>
            <a:endParaRPr lang="en-US"/>
          </a:p>
          <a:p>
            <a:pPr marL="234950" indent="-234950"/>
            <a:endParaRPr lang="en-US"/>
          </a:p>
        </p:txBody>
      </p:sp>
      <p:sp>
        <p:nvSpPr>
          <p:cNvPr id="21515" name="AutoShape 20"/>
          <p:cNvSpPr>
            <a:spLocks noChangeArrowheads="1"/>
          </p:cNvSpPr>
          <p:nvPr/>
        </p:nvSpPr>
        <p:spPr bwMode="auto">
          <a:xfrm>
            <a:off x="76200" y="1143000"/>
            <a:ext cx="3886200" cy="609600"/>
          </a:xfrm>
          <a:prstGeom prst="roundRect">
            <a:avLst>
              <a:gd name="adj" fmla="val 16667"/>
            </a:avLst>
          </a:prstGeom>
          <a:solidFill>
            <a:schemeClr val="tx2"/>
          </a:solidFill>
          <a:ln w="9525">
            <a:solidFill>
              <a:srgbClr val="808080"/>
            </a:solidFill>
            <a:round/>
            <a:headEnd/>
            <a:tailEnd/>
          </a:ln>
        </p:spPr>
        <p:txBody>
          <a:bodyPr wrap="none" anchor="ctr"/>
          <a:lstStyle/>
          <a:p>
            <a:pPr algn="ctr"/>
            <a:r>
              <a:rPr lang="en-US" sz="1400" b="1">
                <a:solidFill>
                  <a:schemeClr val="bg1"/>
                </a:solidFill>
                <a:latin typeface="Garamond" pitchFamily="18" charset="0"/>
              </a:rPr>
              <a:t>User Acquisition</a:t>
            </a:r>
          </a:p>
        </p:txBody>
      </p:sp>
      <p:sp>
        <p:nvSpPr>
          <p:cNvPr id="21516" name="AutoShape 21"/>
          <p:cNvSpPr>
            <a:spLocks noChangeArrowheads="1"/>
          </p:cNvSpPr>
          <p:nvPr/>
        </p:nvSpPr>
        <p:spPr bwMode="auto">
          <a:xfrm>
            <a:off x="228600" y="3962400"/>
            <a:ext cx="3886200" cy="609600"/>
          </a:xfrm>
          <a:prstGeom prst="roundRect">
            <a:avLst>
              <a:gd name="adj" fmla="val 16667"/>
            </a:avLst>
          </a:prstGeom>
          <a:solidFill>
            <a:schemeClr val="tx2"/>
          </a:solidFill>
          <a:ln w="9525">
            <a:solidFill>
              <a:srgbClr val="808080"/>
            </a:solidFill>
            <a:round/>
            <a:headEnd/>
            <a:tailEnd/>
          </a:ln>
        </p:spPr>
        <p:txBody>
          <a:bodyPr wrap="none" anchor="ctr"/>
          <a:lstStyle/>
          <a:p>
            <a:pPr algn="ctr"/>
            <a:r>
              <a:rPr lang="en-US" sz="1400" b="1">
                <a:solidFill>
                  <a:schemeClr val="bg1"/>
                </a:solidFill>
                <a:latin typeface="Garamond" pitchFamily="18" charset="0"/>
              </a:rPr>
              <a:t>Financials</a:t>
            </a:r>
          </a:p>
        </p:txBody>
      </p:sp>
      <p:sp>
        <p:nvSpPr>
          <p:cNvPr id="21517" name="Text Box 22"/>
          <p:cNvSpPr txBox="1">
            <a:spLocks noChangeArrowheads="1"/>
          </p:cNvSpPr>
          <p:nvPr/>
        </p:nvSpPr>
        <p:spPr bwMode="auto">
          <a:xfrm>
            <a:off x="8686800" y="6477000"/>
            <a:ext cx="457200" cy="366713"/>
          </a:xfrm>
          <a:prstGeom prst="rect">
            <a:avLst/>
          </a:prstGeom>
          <a:noFill/>
          <a:ln w="9525">
            <a:noFill/>
            <a:miter lim="800000"/>
            <a:headEnd/>
            <a:tailEnd/>
          </a:ln>
        </p:spPr>
        <p:txBody>
          <a:bodyPr>
            <a:spAutoFit/>
          </a:bodyPr>
          <a:lstStyle/>
          <a:p>
            <a:pPr marL="280988" indent="-280988" algn="r">
              <a:buClr>
                <a:srgbClr val="4D4D4D"/>
              </a:buClr>
              <a:buFont typeface="Wingdings" pitchFamily="2" charset="2"/>
              <a:buNone/>
            </a:pPr>
            <a:r>
              <a:rPr lang="en-US" b="1">
                <a:latin typeface="Garamond" pitchFamily="18" charset="0"/>
              </a:rPr>
              <a:t>21</a:t>
            </a:r>
          </a:p>
        </p:txBody>
      </p:sp>
      <p:sp>
        <p:nvSpPr>
          <p:cNvPr id="21518" name="Text Box 24"/>
          <p:cNvSpPr txBox="1">
            <a:spLocks noChangeArrowheads="1"/>
          </p:cNvSpPr>
          <p:nvPr/>
        </p:nvSpPr>
        <p:spPr bwMode="auto">
          <a:xfrm>
            <a:off x="390525" y="3489325"/>
            <a:ext cx="1916113" cy="244475"/>
          </a:xfrm>
          <a:prstGeom prst="rect">
            <a:avLst/>
          </a:prstGeom>
          <a:noFill/>
          <a:ln w="9525">
            <a:noFill/>
            <a:miter lim="800000"/>
            <a:headEnd/>
            <a:tailEnd/>
          </a:ln>
        </p:spPr>
        <p:txBody>
          <a:bodyPr wrap="none">
            <a:spAutoFit/>
          </a:bodyPr>
          <a:lstStyle/>
          <a:p>
            <a:r>
              <a:rPr lang="en-US" sz="1000" i="1">
                <a:latin typeface="Garamond" pitchFamily="18" charset="0"/>
              </a:rPr>
              <a:t>Note: Management conservative estimates</a:t>
            </a:r>
          </a:p>
        </p:txBody>
      </p:sp>
      <p:sp>
        <p:nvSpPr>
          <p:cNvPr id="21519" name="Text Box 25"/>
          <p:cNvSpPr txBox="1">
            <a:spLocks noChangeArrowheads="1"/>
          </p:cNvSpPr>
          <p:nvPr/>
        </p:nvSpPr>
        <p:spPr bwMode="auto">
          <a:xfrm>
            <a:off x="381000" y="6384925"/>
            <a:ext cx="1916113" cy="244475"/>
          </a:xfrm>
          <a:prstGeom prst="rect">
            <a:avLst/>
          </a:prstGeom>
          <a:noFill/>
          <a:ln w="9525">
            <a:noFill/>
            <a:miter lim="800000"/>
            <a:headEnd/>
            <a:tailEnd/>
          </a:ln>
        </p:spPr>
        <p:txBody>
          <a:bodyPr wrap="none">
            <a:spAutoFit/>
          </a:bodyPr>
          <a:lstStyle/>
          <a:p>
            <a:r>
              <a:rPr lang="en-US" sz="1000" i="1">
                <a:latin typeface="Garamond" pitchFamily="18" charset="0"/>
              </a:rPr>
              <a:t>Note: Management conservative estimates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349250" y="242888"/>
            <a:ext cx="6432550" cy="366712"/>
          </a:xfrm>
          <a:prstGeom prst="rect">
            <a:avLst/>
          </a:prstGeom>
          <a:noFill/>
          <a:ln w="9525">
            <a:noFill/>
            <a:miter lim="800000"/>
            <a:headEnd/>
            <a:tailEnd/>
          </a:ln>
        </p:spPr>
        <p:txBody>
          <a:bodyPr>
            <a:spAutoFit/>
          </a:bodyPr>
          <a:lstStyle/>
          <a:p>
            <a:r>
              <a:rPr lang="en-US" b="1">
                <a:latin typeface="Garamond" pitchFamily="18" charset="0"/>
              </a:rPr>
              <a:t>Strategic Plan - Milestones – Year 1 &amp; 2</a:t>
            </a:r>
          </a:p>
        </p:txBody>
      </p:sp>
      <p:sp>
        <p:nvSpPr>
          <p:cNvPr id="22531" name="Text Box 687"/>
          <p:cNvSpPr txBox="1">
            <a:spLocks noChangeArrowheads="1"/>
          </p:cNvSpPr>
          <p:nvPr/>
        </p:nvSpPr>
        <p:spPr bwMode="auto">
          <a:xfrm>
            <a:off x="8686800" y="6477000"/>
            <a:ext cx="457200" cy="366713"/>
          </a:xfrm>
          <a:prstGeom prst="rect">
            <a:avLst/>
          </a:prstGeom>
          <a:noFill/>
          <a:ln w="9525">
            <a:noFill/>
            <a:miter lim="800000"/>
            <a:headEnd/>
            <a:tailEnd/>
          </a:ln>
        </p:spPr>
        <p:txBody>
          <a:bodyPr>
            <a:spAutoFit/>
          </a:bodyPr>
          <a:lstStyle/>
          <a:p>
            <a:pPr marL="280988" indent="-280988" algn="r">
              <a:buClr>
                <a:srgbClr val="4D4D4D"/>
              </a:buClr>
              <a:buFont typeface="Wingdings" pitchFamily="2" charset="2"/>
              <a:buNone/>
            </a:pPr>
            <a:r>
              <a:rPr lang="en-US" b="1">
                <a:latin typeface="Garamond" pitchFamily="18" charset="0"/>
              </a:rPr>
              <a:t>22</a:t>
            </a:r>
          </a:p>
        </p:txBody>
      </p:sp>
      <p:pic>
        <p:nvPicPr>
          <p:cNvPr id="22532" name="Picture 688"/>
          <p:cNvPicPr>
            <a:picLocks noChangeAspect="1" noChangeArrowheads="1"/>
          </p:cNvPicPr>
          <p:nvPr/>
        </p:nvPicPr>
        <p:blipFill>
          <a:blip r:embed="rId2" cstate="print"/>
          <a:srcRect b="18111"/>
          <a:stretch>
            <a:fillRect/>
          </a:stretch>
        </p:blipFill>
        <p:spPr bwMode="auto">
          <a:xfrm>
            <a:off x="304800" y="1063625"/>
            <a:ext cx="6858000" cy="2670175"/>
          </a:xfrm>
          <a:prstGeom prst="rect">
            <a:avLst/>
          </a:prstGeom>
          <a:noFill/>
          <a:ln w="9525">
            <a:noFill/>
            <a:miter lim="800000"/>
            <a:headEnd/>
            <a:tailEnd/>
          </a:ln>
        </p:spPr>
      </p:pic>
      <p:pic>
        <p:nvPicPr>
          <p:cNvPr id="22533" name="Picture 689"/>
          <p:cNvPicPr>
            <a:picLocks noChangeAspect="1" noChangeArrowheads="1"/>
          </p:cNvPicPr>
          <p:nvPr/>
        </p:nvPicPr>
        <p:blipFill>
          <a:blip r:embed="rId3" cstate="print"/>
          <a:srcRect/>
          <a:stretch>
            <a:fillRect/>
          </a:stretch>
        </p:blipFill>
        <p:spPr bwMode="auto">
          <a:xfrm>
            <a:off x="315913" y="3754438"/>
            <a:ext cx="6846887" cy="2951162"/>
          </a:xfrm>
          <a:prstGeom prst="rect">
            <a:avLst/>
          </a:prstGeom>
          <a:noFill/>
          <a:ln w="9525">
            <a:noFill/>
            <a:miter lim="800000"/>
            <a:headEnd/>
            <a:tailEnd/>
          </a:ln>
        </p:spPr>
      </p:pic>
      <p:sp>
        <p:nvSpPr>
          <p:cNvPr id="22534" name="Line 690"/>
          <p:cNvSpPr>
            <a:spLocks noChangeShapeType="1"/>
          </p:cNvSpPr>
          <p:nvPr/>
        </p:nvSpPr>
        <p:spPr bwMode="auto">
          <a:xfrm>
            <a:off x="7391400" y="990600"/>
            <a:ext cx="0" cy="5486400"/>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349250" y="242888"/>
            <a:ext cx="6432550" cy="366712"/>
          </a:xfrm>
          <a:prstGeom prst="rect">
            <a:avLst/>
          </a:prstGeom>
          <a:noFill/>
          <a:ln w="9525">
            <a:noFill/>
            <a:miter lim="800000"/>
            <a:headEnd/>
            <a:tailEnd/>
          </a:ln>
        </p:spPr>
        <p:txBody>
          <a:bodyPr>
            <a:spAutoFit/>
          </a:bodyPr>
          <a:lstStyle/>
          <a:p>
            <a:r>
              <a:rPr lang="en-US" b="1">
                <a:latin typeface="Garamond" pitchFamily="18" charset="0"/>
              </a:rPr>
              <a:t>ReadOz Multi-Level Value Proposition</a:t>
            </a:r>
          </a:p>
        </p:txBody>
      </p:sp>
      <p:pic>
        <p:nvPicPr>
          <p:cNvPr id="23555" name="Picture 160"/>
          <p:cNvPicPr>
            <a:picLocks noChangeAspect="1" noChangeArrowheads="1"/>
          </p:cNvPicPr>
          <p:nvPr/>
        </p:nvPicPr>
        <p:blipFill>
          <a:blip r:embed="rId2" cstate="print"/>
          <a:srcRect/>
          <a:stretch>
            <a:fillRect/>
          </a:stretch>
        </p:blipFill>
        <p:spPr bwMode="auto">
          <a:xfrm>
            <a:off x="152400" y="1143000"/>
            <a:ext cx="8763000" cy="3897313"/>
          </a:xfrm>
          <a:prstGeom prst="rect">
            <a:avLst/>
          </a:prstGeom>
          <a:noFill/>
          <a:ln w="9525">
            <a:noFill/>
            <a:miter lim="800000"/>
            <a:headEnd/>
            <a:tailEnd/>
          </a:ln>
        </p:spPr>
      </p:pic>
      <p:sp>
        <p:nvSpPr>
          <p:cNvPr id="23556" name="AutoShape 161"/>
          <p:cNvSpPr>
            <a:spLocks noChangeArrowheads="1"/>
          </p:cNvSpPr>
          <p:nvPr/>
        </p:nvSpPr>
        <p:spPr bwMode="auto">
          <a:xfrm>
            <a:off x="838200" y="5181600"/>
            <a:ext cx="990600" cy="685800"/>
          </a:xfrm>
          <a:prstGeom prst="chevron">
            <a:avLst>
              <a:gd name="adj" fmla="val 36111"/>
            </a:avLst>
          </a:prstGeom>
          <a:solidFill>
            <a:schemeClr val="tx2"/>
          </a:solidFill>
          <a:ln w="9525">
            <a:noFill/>
            <a:miter lim="800000"/>
            <a:headEnd/>
            <a:tailEnd/>
          </a:ln>
        </p:spPr>
        <p:txBody>
          <a:bodyPr wrap="none" anchor="ctr"/>
          <a:lstStyle/>
          <a:p>
            <a:pPr algn="ctr"/>
            <a:r>
              <a:rPr lang="en-US" sz="1200" b="1">
                <a:solidFill>
                  <a:schemeClr val="bg1"/>
                </a:solidFill>
                <a:latin typeface="Garamond" pitchFamily="18" charset="0"/>
              </a:rPr>
              <a:t>      Register</a:t>
            </a:r>
          </a:p>
        </p:txBody>
      </p:sp>
      <p:sp>
        <p:nvSpPr>
          <p:cNvPr id="23557" name="AutoShape 162"/>
          <p:cNvSpPr>
            <a:spLocks noChangeArrowheads="1"/>
          </p:cNvSpPr>
          <p:nvPr/>
        </p:nvSpPr>
        <p:spPr bwMode="auto">
          <a:xfrm>
            <a:off x="1733550" y="5181600"/>
            <a:ext cx="990600" cy="685800"/>
          </a:xfrm>
          <a:prstGeom prst="chevron">
            <a:avLst>
              <a:gd name="adj" fmla="val 36111"/>
            </a:avLst>
          </a:prstGeom>
          <a:solidFill>
            <a:schemeClr val="tx2"/>
          </a:solidFill>
          <a:ln w="9525">
            <a:noFill/>
            <a:miter lim="800000"/>
            <a:headEnd/>
            <a:tailEnd/>
          </a:ln>
        </p:spPr>
        <p:txBody>
          <a:bodyPr wrap="none" anchor="ctr"/>
          <a:lstStyle/>
          <a:p>
            <a:pPr algn="ctr"/>
            <a:r>
              <a:rPr lang="en-US" sz="1200" b="1">
                <a:solidFill>
                  <a:schemeClr val="bg1"/>
                </a:solidFill>
                <a:latin typeface="Garamond" pitchFamily="18" charset="0"/>
              </a:rPr>
              <a:t>      Upload/</a:t>
            </a:r>
          </a:p>
          <a:p>
            <a:pPr algn="ctr"/>
            <a:r>
              <a:rPr lang="en-US" sz="1200" b="1">
                <a:solidFill>
                  <a:schemeClr val="bg1"/>
                </a:solidFill>
                <a:latin typeface="Garamond" pitchFamily="18" charset="0"/>
              </a:rPr>
              <a:t>Store</a:t>
            </a:r>
          </a:p>
        </p:txBody>
      </p:sp>
      <p:sp>
        <p:nvSpPr>
          <p:cNvPr id="23558" name="AutoShape 163"/>
          <p:cNvSpPr>
            <a:spLocks noChangeArrowheads="1"/>
          </p:cNvSpPr>
          <p:nvPr/>
        </p:nvSpPr>
        <p:spPr bwMode="auto">
          <a:xfrm>
            <a:off x="2628900" y="5181600"/>
            <a:ext cx="990600" cy="685800"/>
          </a:xfrm>
          <a:prstGeom prst="chevron">
            <a:avLst>
              <a:gd name="adj" fmla="val 36111"/>
            </a:avLst>
          </a:prstGeom>
          <a:solidFill>
            <a:schemeClr val="tx2"/>
          </a:solidFill>
          <a:ln w="9525">
            <a:noFill/>
            <a:miter lim="800000"/>
            <a:headEnd/>
            <a:tailEnd/>
          </a:ln>
        </p:spPr>
        <p:txBody>
          <a:bodyPr wrap="none" anchor="ctr"/>
          <a:lstStyle/>
          <a:p>
            <a:pPr algn="ctr"/>
            <a:r>
              <a:rPr lang="en-US" sz="1200" b="1">
                <a:solidFill>
                  <a:schemeClr val="bg1"/>
                </a:solidFill>
                <a:latin typeface="Garamond" pitchFamily="18" charset="0"/>
              </a:rPr>
              <a:t>      Publish</a:t>
            </a:r>
          </a:p>
        </p:txBody>
      </p:sp>
      <p:sp>
        <p:nvSpPr>
          <p:cNvPr id="23559" name="AutoShape 164"/>
          <p:cNvSpPr>
            <a:spLocks noChangeArrowheads="1"/>
          </p:cNvSpPr>
          <p:nvPr/>
        </p:nvSpPr>
        <p:spPr bwMode="auto">
          <a:xfrm>
            <a:off x="3524250" y="5181600"/>
            <a:ext cx="990600" cy="685800"/>
          </a:xfrm>
          <a:prstGeom prst="chevron">
            <a:avLst>
              <a:gd name="adj" fmla="val 36111"/>
            </a:avLst>
          </a:prstGeom>
          <a:solidFill>
            <a:schemeClr val="tx2"/>
          </a:solidFill>
          <a:ln w="9525">
            <a:noFill/>
            <a:miter lim="800000"/>
            <a:headEnd/>
            <a:tailEnd/>
          </a:ln>
        </p:spPr>
        <p:txBody>
          <a:bodyPr wrap="none" anchor="ctr"/>
          <a:lstStyle/>
          <a:p>
            <a:pPr algn="ctr"/>
            <a:r>
              <a:rPr lang="en-US" sz="1200" b="1">
                <a:solidFill>
                  <a:schemeClr val="bg1"/>
                </a:solidFill>
                <a:latin typeface="Garamond" pitchFamily="18" charset="0"/>
              </a:rPr>
              <a:t>      Tag/</a:t>
            </a:r>
          </a:p>
          <a:p>
            <a:pPr algn="ctr"/>
            <a:r>
              <a:rPr lang="en-US" sz="1200" b="1">
                <a:solidFill>
                  <a:schemeClr val="bg1"/>
                </a:solidFill>
                <a:latin typeface="Garamond" pitchFamily="18" charset="0"/>
              </a:rPr>
              <a:t>Store</a:t>
            </a:r>
          </a:p>
        </p:txBody>
      </p:sp>
      <p:sp>
        <p:nvSpPr>
          <p:cNvPr id="23560" name="AutoShape 166"/>
          <p:cNvSpPr>
            <a:spLocks noChangeArrowheads="1"/>
          </p:cNvSpPr>
          <p:nvPr/>
        </p:nvSpPr>
        <p:spPr bwMode="auto">
          <a:xfrm>
            <a:off x="4419600" y="5181600"/>
            <a:ext cx="990600" cy="685800"/>
          </a:xfrm>
          <a:prstGeom prst="chevron">
            <a:avLst>
              <a:gd name="adj" fmla="val 36111"/>
            </a:avLst>
          </a:prstGeom>
          <a:solidFill>
            <a:schemeClr val="tx2"/>
          </a:solidFill>
          <a:ln w="9525">
            <a:noFill/>
            <a:miter lim="800000"/>
            <a:headEnd/>
            <a:tailEnd/>
          </a:ln>
        </p:spPr>
        <p:txBody>
          <a:bodyPr wrap="none" anchor="ctr"/>
          <a:lstStyle/>
          <a:p>
            <a:pPr algn="ctr"/>
            <a:r>
              <a:rPr lang="en-US" sz="1200" b="1">
                <a:solidFill>
                  <a:schemeClr val="bg1"/>
                </a:solidFill>
                <a:latin typeface="Garamond" pitchFamily="18" charset="0"/>
              </a:rPr>
              <a:t>      Share</a:t>
            </a:r>
          </a:p>
        </p:txBody>
      </p:sp>
      <p:sp>
        <p:nvSpPr>
          <p:cNvPr id="23561" name="AutoShape 167"/>
          <p:cNvSpPr>
            <a:spLocks noChangeArrowheads="1"/>
          </p:cNvSpPr>
          <p:nvPr/>
        </p:nvSpPr>
        <p:spPr bwMode="auto">
          <a:xfrm>
            <a:off x="5314950" y="5181600"/>
            <a:ext cx="990600" cy="685800"/>
          </a:xfrm>
          <a:prstGeom prst="chevron">
            <a:avLst>
              <a:gd name="adj" fmla="val 36111"/>
            </a:avLst>
          </a:prstGeom>
          <a:solidFill>
            <a:schemeClr val="tx2"/>
          </a:solidFill>
          <a:ln w="9525">
            <a:noFill/>
            <a:miter lim="800000"/>
            <a:headEnd/>
            <a:tailEnd/>
          </a:ln>
        </p:spPr>
        <p:txBody>
          <a:bodyPr wrap="none" anchor="ctr"/>
          <a:lstStyle/>
          <a:p>
            <a:pPr algn="ctr"/>
            <a:r>
              <a:rPr lang="en-US" sz="1200" b="1">
                <a:solidFill>
                  <a:schemeClr val="bg1"/>
                </a:solidFill>
                <a:latin typeface="Garamond" pitchFamily="18" charset="0"/>
              </a:rPr>
              <a:t>     Retrieve</a:t>
            </a:r>
          </a:p>
        </p:txBody>
      </p:sp>
      <p:sp>
        <p:nvSpPr>
          <p:cNvPr id="23562" name="AutoShape 168"/>
          <p:cNvSpPr>
            <a:spLocks noChangeArrowheads="1"/>
          </p:cNvSpPr>
          <p:nvPr/>
        </p:nvSpPr>
        <p:spPr bwMode="auto">
          <a:xfrm>
            <a:off x="6210300" y="5181600"/>
            <a:ext cx="990600" cy="685800"/>
          </a:xfrm>
          <a:prstGeom prst="chevron">
            <a:avLst>
              <a:gd name="adj" fmla="val 36111"/>
            </a:avLst>
          </a:prstGeom>
          <a:solidFill>
            <a:schemeClr val="tx2"/>
          </a:solidFill>
          <a:ln w="9525">
            <a:noFill/>
            <a:miter lim="800000"/>
            <a:headEnd/>
            <a:tailEnd/>
          </a:ln>
        </p:spPr>
        <p:txBody>
          <a:bodyPr wrap="none" anchor="ctr"/>
          <a:lstStyle/>
          <a:p>
            <a:pPr algn="ctr"/>
            <a:r>
              <a:rPr lang="en-US" sz="1200" b="1">
                <a:solidFill>
                  <a:schemeClr val="bg1"/>
                </a:solidFill>
                <a:latin typeface="Garamond" pitchFamily="18" charset="0"/>
              </a:rPr>
              <a:t>     Monitor</a:t>
            </a:r>
          </a:p>
        </p:txBody>
      </p:sp>
      <p:sp>
        <p:nvSpPr>
          <p:cNvPr id="23563" name="AutoShape 169"/>
          <p:cNvSpPr>
            <a:spLocks noChangeArrowheads="1"/>
          </p:cNvSpPr>
          <p:nvPr/>
        </p:nvSpPr>
        <p:spPr bwMode="auto">
          <a:xfrm>
            <a:off x="7105650" y="5181600"/>
            <a:ext cx="990600" cy="685800"/>
          </a:xfrm>
          <a:prstGeom prst="chevron">
            <a:avLst>
              <a:gd name="adj" fmla="val 36111"/>
            </a:avLst>
          </a:prstGeom>
          <a:solidFill>
            <a:schemeClr val="tx2"/>
          </a:solidFill>
          <a:ln w="9525">
            <a:noFill/>
            <a:miter lim="800000"/>
            <a:headEnd/>
            <a:tailEnd/>
          </a:ln>
        </p:spPr>
        <p:txBody>
          <a:bodyPr wrap="none" anchor="ctr"/>
          <a:lstStyle/>
          <a:p>
            <a:pPr algn="ctr"/>
            <a:r>
              <a:rPr lang="en-US" sz="1200" b="1">
                <a:solidFill>
                  <a:schemeClr val="bg1"/>
                </a:solidFill>
                <a:latin typeface="Garamond" pitchFamily="18" charset="0"/>
              </a:rPr>
              <a:t>      Refer</a:t>
            </a:r>
          </a:p>
        </p:txBody>
      </p:sp>
      <p:sp>
        <p:nvSpPr>
          <p:cNvPr id="23564" name="Oval 171"/>
          <p:cNvSpPr>
            <a:spLocks noChangeArrowheads="1"/>
          </p:cNvSpPr>
          <p:nvPr/>
        </p:nvSpPr>
        <p:spPr bwMode="auto">
          <a:xfrm>
            <a:off x="8077200" y="5029200"/>
            <a:ext cx="914400" cy="990600"/>
          </a:xfrm>
          <a:prstGeom prst="ellipse">
            <a:avLst/>
          </a:prstGeom>
          <a:solidFill>
            <a:schemeClr val="tx2"/>
          </a:solidFill>
          <a:ln w="9525">
            <a:solidFill>
              <a:schemeClr val="tx1"/>
            </a:solidFill>
            <a:round/>
            <a:headEnd/>
            <a:tailEnd/>
          </a:ln>
        </p:spPr>
        <p:txBody>
          <a:bodyPr wrap="none" anchor="ctr"/>
          <a:lstStyle/>
          <a:p>
            <a:pPr algn="ctr"/>
            <a:r>
              <a:rPr lang="en-US" b="1">
                <a:solidFill>
                  <a:schemeClr val="bg1"/>
                </a:solidFill>
                <a:latin typeface="Garamond" pitchFamily="18" charset="0"/>
              </a:rPr>
              <a:t>Finish</a:t>
            </a:r>
          </a:p>
        </p:txBody>
      </p:sp>
      <p:sp>
        <p:nvSpPr>
          <p:cNvPr id="23565" name="Oval 172"/>
          <p:cNvSpPr>
            <a:spLocks noChangeArrowheads="1"/>
          </p:cNvSpPr>
          <p:nvPr/>
        </p:nvSpPr>
        <p:spPr bwMode="auto">
          <a:xfrm>
            <a:off x="0" y="5029200"/>
            <a:ext cx="914400" cy="990600"/>
          </a:xfrm>
          <a:prstGeom prst="ellipse">
            <a:avLst/>
          </a:prstGeom>
          <a:solidFill>
            <a:schemeClr val="tx2"/>
          </a:solidFill>
          <a:ln w="9525" algn="ctr">
            <a:solidFill>
              <a:schemeClr val="tx1"/>
            </a:solidFill>
            <a:round/>
            <a:headEnd/>
            <a:tailEnd/>
          </a:ln>
        </p:spPr>
        <p:txBody>
          <a:bodyPr wrap="none" anchor="ctr"/>
          <a:lstStyle/>
          <a:p>
            <a:pPr algn="ctr"/>
            <a:r>
              <a:rPr lang="en-US" b="1">
                <a:solidFill>
                  <a:schemeClr val="bg1"/>
                </a:solidFill>
                <a:latin typeface="Garamond" pitchFamily="18" charset="0"/>
              </a:rPr>
              <a:t>Start</a:t>
            </a:r>
          </a:p>
        </p:txBody>
      </p:sp>
      <p:sp>
        <p:nvSpPr>
          <p:cNvPr id="23566" name="Text Box 173"/>
          <p:cNvSpPr txBox="1">
            <a:spLocks noChangeArrowheads="1"/>
          </p:cNvSpPr>
          <p:nvPr/>
        </p:nvSpPr>
        <p:spPr bwMode="auto">
          <a:xfrm>
            <a:off x="8686800" y="6477000"/>
            <a:ext cx="457200" cy="366713"/>
          </a:xfrm>
          <a:prstGeom prst="rect">
            <a:avLst/>
          </a:prstGeom>
          <a:noFill/>
          <a:ln w="9525">
            <a:noFill/>
            <a:miter lim="800000"/>
            <a:headEnd/>
            <a:tailEnd/>
          </a:ln>
        </p:spPr>
        <p:txBody>
          <a:bodyPr>
            <a:spAutoFit/>
          </a:bodyPr>
          <a:lstStyle/>
          <a:p>
            <a:pPr marL="280988" indent="-280988" algn="r">
              <a:buClr>
                <a:srgbClr val="4D4D4D"/>
              </a:buClr>
              <a:buFont typeface="Wingdings" pitchFamily="2" charset="2"/>
              <a:buNone/>
            </a:pPr>
            <a:r>
              <a:rPr lang="en-US" b="1">
                <a:latin typeface="Garamond" pitchFamily="18" charset="0"/>
              </a:rPr>
              <a:t>23</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349250" y="242888"/>
            <a:ext cx="6432550" cy="366712"/>
          </a:xfrm>
          <a:prstGeom prst="rect">
            <a:avLst/>
          </a:prstGeom>
          <a:noFill/>
          <a:ln w="9525">
            <a:noFill/>
            <a:miter lim="800000"/>
            <a:headEnd/>
            <a:tailEnd/>
          </a:ln>
        </p:spPr>
        <p:txBody>
          <a:bodyPr>
            <a:spAutoFit/>
          </a:bodyPr>
          <a:lstStyle/>
          <a:p>
            <a:r>
              <a:rPr lang="en-US" b="1">
                <a:latin typeface="Garamond" pitchFamily="18" charset="0"/>
              </a:rPr>
              <a:t>User Adoption Lifecycle – Proactive/Referrals/Incentives   </a:t>
            </a:r>
          </a:p>
        </p:txBody>
      </p:sp>
      <p:sp>
        <p:nvSpPr>
          <p:cNvPr id="24579" name="AutoShape 4"/>
          <p:cNvSpPr>
            <a:spLocks noChangeArrowheads="1"/>
          </p:cNvSpPr>
          <p:nvPr/>
        </p:nvSpPr>
        <p:spPr bwMode="auto">
          <a:xfrm>
            <a:off x="1295400" y="1403350"/>
            <a:ext cx="2057400" cy="1295400"/>
          </a:xfrm>
          <a:prstGeom prst="chevron">
            <a:avLst>
              <a:gd name="adj" fmla="val 39706"/>
            </a:avLst>
          </a:prstGeom>
          <a:solidFill>
            <a:schemeClr val="tx2"/>
          </a:solidFill>
          <a:ln w="9525">
            <a:noFill/>
            <a:miter lim="800000"/>
            <a:headEnd/>
            <a:tailEnd/>
          </a:ln>
        </p:spPr>
        <p:txBody>
          <a:bodyPr wrap="none" anchor="ctr"/>
          <a:lstStyle/>
          <a:p>
            <a:pPr algn="ctr"/>
            <a:r>
              <a:rPr lang="en-US" sz="1400" b="1">
                <a:solidFill>
                  <a:schemeClr val="bg1"/>
                </a:solidFill>
                <a:latin typeface="Garamond" pitchFamily="18" charset="0"/>
              </a:rPr>
              <a:t>Get Users</a:t>
            </a:r>
          </a:p>
          <a:p>
            <a:pPr algn="ctr"/>
            <a:r>
              <a:rPr lang="en-US" sz="1400" b="1">
                <a:solidFill>
                  <a:schemeClr val="bg1"/>
                </a:solidFill>
                <a:latin typeface="Garamond" pitchFamily="18" charset="0"/>
              </a:rPr>
              <a:t>To</a:t>
            </a:r>
          </a:p>
          <a:p>
            <a:pPr algn="ctr"/>
            <a:r>
              <a:rPr lang="en-US" sz="1400" b="1">
                <a:solidFill>
                  <a:schemeClr val="bg1"/>
                </a:solidFill>
                <a:latin typeface="Garamond" pitchFamily="18" charset="0"/>
              </a:rPr>
              <a:t>Website</a:t>
            </a:r>
          </a:p>
        </p:txBody>
      </p:sp>
      <p:sp>
        <p:nvSpPr>
          <p:cNvPr id="24580" name="AutoShape 8"/>
          <p:cNvSpPr>
            <a:spLocks noChangeArrowheads="1"/>
          </p:cNvSpPr>
          <p:nvPr/>
        </p:nvSpPr>
        <p:spPr bwMode="auto">
          <a:xfrm>
            <a:off x="3124200" y="1403350"/>
            <a:ext cx="2057400" cy="1295400"/>
          </a:xfrm>
          <a:prstGeom prst="chevron">
            <a:avLst>
              <a:gd name="adj" fmla="val 39706"/>
            </a:avLst>
          </a:prstGeom>
          <a:solidFill>
            <a:schemeClr val="tx2"/>
          </a:solidFill>
          <a:ln w="9525">
            <a:noFill/>
            <a:miter lim="800000"/>
            <a:headEnd/>
            <a:tailEnd/>
          </a:ln>
        </p:spPr>
        <p:txBody>
          <a:bodyPr wrap="none" anchor="ctr"/>
          <a:lstStyle/>
          <a:p>
            <a:pPr algn="ctr"/>
            <a:r>
              <a:rPr lang="en-US" sz="1400" b="1">
                <a:solidFill>
                  <a:schemeClr val="bg1"/>
                </a:solidFill>
                <a:latin typeface="Garamond" pitchFamily="18" charset="0"/>
              </a:rPr>
              <a:t>Registration</a:t>
            </a:r>
          </a:p>
          <a:p>
            <a:pPr algn="ctr"/>
            <a:r>
              <a:rPr lang="en-US" sz="1400" b="1">
                <a:solidFill>
                  <a:schemeClr val="bg1"/>
                </a:solidFill>
                <a:latin typeface="Garamond" pitchFamily="18" charset="0"/>
              </a:rPr>
              <a:t>&amp; </a:t>
            </a:r>
          </a:p>
          <a:p>
            <a:pPr algn="ctr"/>
            <a:r>
              <a:rPr lang="en-US" sz="1400" b="1">
                <a:solidFill>
                  <a:schemeClr val="bg1"/>
                </a:solidFill>
                <a:latin typeface="Garamond" pitchFamily="18" charset="0"/>
              </a:rPr>
              <a:t>Download</a:t>
            </a:r>
          </a:p>
        </p:txBody>
      </p:sp>
      <p:sp>
        <p:nvSpPr>
          <p:cNvPr id="24581" name="AutoShape 9"/>
          <p:cNvSpPr>
            <a:spLocks noChangeArrowheads="1"/>
          </p:cNvSpPr>
          <p:nvPr/>
        </p:nvSpPr>
        <p:spPr bwMode="auto">
          <a:xfrm>
            <a:off x="4953000" y="1403350"/>
            <a:ext cx="2057400" cy="1295400"/>
          </a:xfrm>
          <a:prstGeom prst="chevron">
            <a:avLst>
              <a:gd name="adj" fmla="val 39706"/>
            </a:avLst>
          </a:prstGeom>
          <a:solidFill>
            <a:schemeClr val="tx2"/>
          </a:solidFill>
          <a:ln w="9525">
            <a:noFill/>
            <a:miter lim="800000"/>
            <a:headEnd/>
            <a:tailEnd/>
          </a:ln>
        </p:spPr>
        <p:txBody>
          <a:bodyPr wrap="none" anchor="ctr"/>
          <a:lstStyle/>
          <a:p>
            <a:pPr algn="ctr"/>
            <a:r>
              <a:rPr lang="en-US" sz="1400" b="1">
                <a:solidFill>
                  <a:schemeClr val="bg1"/>
                </a:solidFill>
                <a:latin typeface="Garamond" pitchFamily="18" charset="0"/>
              </a:rPr>
              <a:t>      Continued</a:t>
            </a:r>
          </a:p>
          <a:p>
            <a:pPr algn="ctr"/>
            <a:r>
              <a:rPr lang="en-US" sz="1400" b="1">
                <a:solidFill>
                  <a:schemeClr val="bg1"/>
                </a:solidFill>
                <a:latin typeface="Garamond" pitchFamily="18" charset="0"/>
              </a:rPr>
              <a:t>Usage</a:t>
            </a:r>
          </a:p>
        </p:txBody>
      </p:sp>
      <p:sp>
        <p:nvSpPr>
          <p:cNvPr id="24582" name="Rectangle 11"/>
          <p:cNvSpPr>
            <a:spLocks noChangeArrowheads="1"/>
          </p:cNvSpPr>
          <p:nvPr/>
        </p:nvSpPr>
        <p:spPr bwMode="auto">
          <a:xfrm>
            <a:off x="1295400" y="990600"/>
            <a:ext cx="1524000" cy="381000"/>
          </a:xfrm>
          <a:prstGeom prst="rect">
            <a:avLst/>
          </a:prstGeom>
          <a:solidFill>
            <a:srgbClr val="808080"/>
          </a:solidFill>
          <a:ln w="9525">
            <a:noFill/>
            <a:miter lim="800000"/>
            <a:headEnd/>
            <a:tailEnd/>
          </a:ln>
        </p:spPr>
        <p:txBody>
          <a:bodyPr wrap="none" anchor="ctr"/>
          <a:lstStyle/>
          <a:p>
            <a:pPr algn="ctr"/>
            <a:r>
              <a:rPr lang="en-US" b="1">
                <a:solidFill>
                  <a:schemeClr val="bg1"/>
                </a:solidFill>
                <a:latin typeface="Garamond" pitchFamily="18" charset="0"/>
              </a:rPr>
              <a:t>Step 1</a:t>
            </a:r>
          </a:p>
        </p:txBody>
      </p:sp>
      <p:sp>
        <p:nvSpPr>
          <p:cNvPr id="24583" name="Rectangle 12"/>
          <p:cNvSpPr>
            <a:spLocks noChangeArrowheads="1"/>
          </p:cNvSpPr>
          <p:nvPr/>
        </p:nvSpPr>
        <p:spPr bwMode="auto">
          <a:xfrm>
            <a:off x="3124200" y="990600"/>
            <a:ext cx="1524000" cy="381000"/>
          </a:xfrm>
          <a:prstGeom prst="rect">
            <a:avLst/>
          </a:prstGeom>
          <a:solidFill>
            <a:srgbClr val="808080"/>
          </a:solidFill>
          <a:ln w="9525">
            <a:noFill/>
            <a:miter lim="800000"/>
            <a:headEnd/>
            <a:tailEnd/>
          </a:ln>
        </p:spPr>
        <p:txBody>
          <a:bodyPr wrap="none" anchor="ctr"/>
          <a:lstStyle/>
          <a:p>
            <a:pPr algn="ctr"/>
            <a:r>
              <a:rPr lang="en-US" b="1">
                <a:solidFill>
                  <a:schemeClr val="bg1"/>
                </a:solidFill>
                <a:latin typeface="Garamond" pitchFamily="18" charset="0"/>
              </a:rPr>
              <a:t>Step 2</a:t>
            </a:r>
          </a:p>
        </p:txBody>
      </p:sp>
      <p:sp>
        <p:nvSpPr>
          <p:cNvPr id="24584" name="Rectangle 13"/>
          <p:cNvSpPr>
            <a:spLocks noChangeArrowheads="1"/>
          </p:cNvSpPr>
          <p:nvPr/>
        </p:nvSpPr>
        <p:spPr bwMode="auto">
          <a:xfrm>
            <a:off x="4953000" y="990600"/>
            <a:ext cx="1524000" cy="381000"/>
          </a:xfrm>
          <a:prstGeom prst="rect">
            <a:avLst/>
          </a:prstGeom>
          <a:solidFill>
            <a:srgbClr val="808080"/>
          </a:solidFill>
          <a:ln w="9525">
            <a:noFill/>
            <a:miter lim="800000"/>
            <a:headEnd/>
            <a:tailEnd/>
          </a:ln>
        </p:spPr>
        <p:txBody>
          <a:bodyPr wrap="none" anchor="ctr"/>
          <a:lstStyle/>
          <a:p>
            <a:pPr algn="ctr"/>
            <a:r>
              <a:rPr lang="en-US" b="1">
                <a:solidFill>
                  <a:schemeClr val="bg1"/>
                </a:solidFill>
                <a:latin typeface="Garamond" pitchFamily="18" charset="0"/>
              </a:rPr>
              <a:t>Step 3</a:t>
            </a:r>
          </a:p>
        </p:txBody>
      </p:sp>
      <p:sp>
        <p:nvSpPr>
          <p:cNvPr id="24585" name="Text Box 14"/>
          <p:cNvSpPr txBox="1">
            <a:spLocks noChangeArrowheads="1"/>
          </p:cNvSpPr>
          <p:nvPr/>
        </p:nvSpPr>
        <p:spPr bwMode="auto">
          <a:xfrm>
            <a:off x="1295400" y="2895600"/>
            <a:ext cx="1524000" cy="473075"/>
          </a:xfrm>
          <a:prstGeom prst="rect">
            <a:avLst/>
          </a:prstGeom>
          <a:noFill/>
          <a:ln w="9525">
            <a:noFill/>
            <a:miter lim="800000"/>
            <a:headEnd/>
            <a:tailEnd/>
          </a:ln>
        </p:spPr>
        <p:txBody>
          <a:bodyPr>
            <a:spAutoFit/>
          </a:bodyPr>
          <a:lstStyle/>
          <a:p>
            <a:pPr>
              <a:spcBef>
                <a:spcPct val="50000"/>
              </a:spcBef>
            </a:pPr>
            <a:r>
              <a:rPr lang="en-US" sz="1000">
                <a:latin typeface="Garamond" pitchFamily="18" charset="0"/>
              </a:rPr>
              <a:t>1. Publishers signed up</a:t>
            </a:r>
          </a:p>
          <a:p>
            <a:pPr>
              <a:spcBef>
                <a:spcPct val="50000"/>
              </a:spcBef>
            </a:pPr>
            <a:endParaRPr lang="en-US" sz="1000">
              <a:latin typeface="Garamond" pitchFamily="18" charset="0"/>
            </a:endParaRPr>
          </a:p>
        </p:txBody>
      </p:sp>
      <p:sp>
        <p:nvSpPr>
          <p:cNvPr id="24586" name="Text Box 15"/>
          <p:cNvSpPr txBox="1">
            <a:spLocks noChangeArrowheads="1"/>
          </p:cNvSpPr>
          <p:nvPr/>
        </p:nvSpPr>
        <p:spPr bwMode="auto">
          <a:xfrm>
            <a:off x="1295400" y="3336925"/>
            <a:ext cx="1524000" cy="930275"/>
          </a:xfrm>
          <a:prstGeom prst="rect">
            <a:avLst/>
          </a:prstGeom>
          <a:noFill/>
          <a:ln w="9525">
            <a:noFill/>
            <a:miter lim="800000"/>
            <a:headEnd/>
            <a:tailEnd/>
          </a:ln>
        </p:spPr>
        <p:txBody>
          <a:bodyPr>
            <a:spAutoFit/>
          </a:bodyPr>
          <a:lstStyle/>
          <a:p>
            <a:pPr>
              <a:spcBef>
                <a:spcPct val="50000"/>
              </a:spcBef>
            </a:pPr>
            <a:r>
              <a:rPr lang="en-US" sz="1000">
                <a:latin typeface="Garamond" pitchFamily="18" charset="0"/>
              </a:rPr>
              <a:t>2.. Strategic Partners</a:t>
            </a:r>
          </a:p>
          <a:p>
            <a:pPr>
              <a:spcBef>
                <a:spcPct val="50000"/>
              </a:spcBef>
            </a:pPr>
            <a:r>
              <a:rPr lang="en-US" sz="1000">
                <a:latin typeface="Garamond" pitchFamily="18" charset="0"/>
              </a:rPr>
              <a:t>    (Education Networks)</a:t>
            </a:r>
          </a:p>
          <a:p>
            <a:pPr>
              <a:spcBef>
                <a:spcPct val="50000"/>
              </a:spcBef>
            </a:pPr>
            <a:r>
              <a:rPr lang="en-US" sz="1000">
                <a:latin typeface="Garamond" pitchFamily="18" charset="0"/>
              </a:rPr>
              <a:t>    (web properties)</a:t>
            </a:r>
          </a:p>
          <a:p>
            <a:pPr>
              <a:spcBef>
                <a:spcPct val="50000"/>
              </a:spcBef>
            </a:pPr>
            <a:endParaRPr lang="en-US" sz="1000">
              <a:latin typeface="Garamond" pitchFamily="18" charset="0"/>
            </a:endParaRPr>
          </a:p>
        </p:txBody>
      </p:sp>
      <p:sp>
        <p:nvSpPr>
          <p:cNvPr id="24587" name="Text Box 16"/>
          <p:cNvSpPr txBox="1">
            <a:spLocks noChangeArrowheads="1"/>
          </p:cNvSpPr>
          <p:nvPr/>
        </p:nvSpPr>
        <p:spPr bwMode="auto">
          <a:xfrm>
            <a:off x="1295400" y="4114800"/>
            <a:ext cx="1524000" cy="473075"/>
          </a:xfrm>
          <a:prstGeom prst="rect">
            <a:avLst/>
          </a:prstGeom>
          <a:noFill/>
          <a:ln w="9525">
            <a:noFill/>
            <a:miter lim="800000"/>
            <a:headEnd/>
            <a:tailEnd/>
          </a:ln>
        </p:spPr>
        <p:txBody>
          <a:bodyPr>
            <a:spAutoFit/>
          </a:bodyPr>
          <a:lstStyle/>
          <a:p>
            <a:pPr>
              <a:spcBef>
                <a:spcPct val="50000"/>
              </a:spcBef>
            </a:pPr>
            <a:r>
              <a:rPr lang="en-US" sz="1000">
                <a:latin typeface="Garamond" pitchFamily="18" charset="0"/>
              </a:rPr>
              <a:t>3. PR – Publicity (Article) </a:t>
            </a:r>
          </a:p>
          <a:p>
            <a:pPr>
              <a:spcBef>
                <a:spcPct val="50000"/>
              </a:spcBef>
            </a:pPr>
            <a:endParaRPr lang="en-US" sz="1000">
              <a:latin typeface="Garamond" pitchFamily="18" charset="0"/>
            </a:endParaRPr>
          </a:p>
        </p:txBody>
      </p:sp>
      <p:sp>
        <p:nvSpPr>
          <p:cNvPr id="24588" name="Text Box 17"/>
          <p:cNvSpPr txBox="1">
            <a:spLocks noChangeArrowheads="1"/>
          </p:cNvSpPr>
          <p:nvPr/>
        </p:nvSpPr>
        <p:spPr bwMode="auto">
          <a:xfrm>
            <a:off x="1295400" y="4479925"/>
            <a:ext cx="1524000" cy="625475"/>
          </a:xfrm>
          <a:prstGeom prst="rect">
            <a:avLst/>
          </a:prstGeom>
          <a:noFill/>
          <a:ln w="9525">
            <a:noFill/>
            <a:miter lim="800000"/>
            <a:headEnd/>
            <a:tailEnd/>
          </a:ln>
        </p:spPr>
        <p:txBody>
          <a:bodyPr>
            <a:spAutoFit/>
          </a:bodyPr>
          <a:lstStyle/>
          <a:p>
            <a:pPr marL="117475" indent="-117475">
              <a:spcBef>
                <a:spcPct val="50000"/>
              </a:spcBef>
            </a:pPr>
            <a:r>
              <a:rPr lang="en-US" sz="1000">
                <a:latin typeface="Garamond" pitchFamily="18" charset="0"/>
              </a:rPr>
              <a:t>4. Social Media (FaceBook, twitter, podcasts) </a:t>
            </a:r>
          </a:p>
          <a:p>
            <a:pPr marL="117475" indent="-117475">
              <a:spcBef>
                <a:spcPct val="50000"/>
              </a:spcBef>
            </a:pPr>
            <a:endParaRPr lang="en-US" sz="1000">
              <a:latin typeface="Garamond" pitchFamily="18" charset="0"/>
            </a:endParaRPr>
          </a:p>
        </p:txBody>
      </p:sp>
      <p:sp>
        <p:nvSpPr>
          <p:cNvPr id="24589" name="Text Box 18"/>
          <p:cNvSpPr txBox="1">
            <a:spLocks noChangeArrowheads="1"/>
          </p:cNvSpPr>
          <p:nvPr/>
        </p:nvSpPr>
        <p:spPr bwMode="auto">
          <a:xfrm>
            <a:off x="1295400" y="5013325"/>
            <a:ext cx="1524000" cy="777875"/>
          </a:xfrm>
          <a:prstGeom prst="rect">
            <a:avLst/>
          </a:prstGeom>
          <a:noFill/>
          <a:ln w="9525">
            <a:noFill/>
            <a:miter lim="800000"/>
            <a:headEnd/>
            <a:tailEnd/>
          </a:ln>
        </p:spPr>
        <p:txBody>
          <a:bodyPr>
            <a:spAutoFit/>
          </a:bodyPr>
          <a:lstStyle/>
          <a:p>
            <a:pPr marL="117475" indent="-117475">
              <a:spcBef>
                <a:spcPct val="50000"/>
              </a:spcBef>
            </a:pPr>
            <a:r>
              <a:rPr lang="en-US" sz="1000">
                <a:latin typeface="Garamond" pitchFamily="18" charset="0"/>
              </a:rPr>
              <a:t>5. Event marketing, pod casts (campus presentation)</a:t>
            </a:r>
          </a:p>
          <a:p>
            <a:pPr marL="117475" indent="-117475">
              <a:spcBef>
                <a:spcPct val="50000"/>
              </a:spcBef>
            </a:pPr>
            <a:endParaRPr lang="en-US" sz="1000">
              <a:latin typeface="Garamond" pitchFamily="18" charset="0"/>
            </a:endParaRPr>
          </a:p>
        </p:txBody>
      </p:sp>
      <p:sp>
        <p:nvSpPr>
          <p:cNvPr id="24590" name="Text Box 19"/>
          <p:cNvSpPr txBox="1">
            <a:spLocks noChangeArrowheads="1"/>
          </p:cNvSpPr>
          <p:nvPr/>
        </p:nvSpPr>
        <p:spPr bwMode="auto">
          <a:xfrm>
            <a:off x="1295400" y="6096000"/>
            <a:ext cx="1524000" cy="549275"/>
          </a:xfrm>
          <a:prstGeom prst="rect">
            <a:avLst/>
          </a:prstGeom>
          <a:noFill/>
          <a:ln w="9525">
            <a:noFill/>
            <a:miter lim="800000"/>
            <a:headEnd/>
            <a:tailEnd/>
          </a:ln>
        </p:spPr>
        <p:txBody>
          <a:bodyPr>
            <a:spAutoFit/>
          </a:bodyPr>
          <a:lstStyle/>
          <a:p>
            <a:pPr>
              <a:spcBef>
                <a:spcPct val="50000"/>
              </a:spcBef>
            </a:pPr>
            <a:r>
              <a:rPr lang="en-US" sz="1000" i="1">
                <a:latin typeface="Garamond" pitchFamily="18" charset="0"/>
              </a:rPr>
              <a:t>Note: Avoveformentioend sales &amp; marketing approaches are first half-year pilot phase. </a:t>
            </a:r>
          </a:p>
        </p:txBody>
      </p:sp>
      <p:sp>
        <p:nvSpPr>
          <p:cNvPr id="24591" name="Text Box 20"/>
          <p:cNvSpPr txBox="1">
            <a:spLocks noChangeArrowheads="1"/>
          </p:cNvSpPr>
          <p:nvPr/>
        </p:nvSpPr>
        <p:spPr bwMode="auto">
          <a:xfrm>
            <a:off x="1295400" y="5622925"/>
            <a:ext cx="1524000" cy="473075"/>
          </a:xfrm>
          <a:prstGeom prst="rect">
            <a:avLst/>
          </a:prstGeom>
          <a:noFill/>
          <a:ln w="9525">
            <a:noFill/>
            <a:miter lim="800000"/>
            <a:headEnd/>
            <a:tailEnd/>
          </a:ln>
        </p:spPr>
        <p:txBody>
          <a:bodyPr>
            <a:spAutoFit/>
          </a:bodyPr>
          <a:lstStyle/>
          <a:p>
            <a:pPr marL="117475" indent="-117475">
              <a:spcBef>
                <a:spcPct val="50000"/>
              </a:spcBef>
            </a:pPr>
            <a:r>
              <a:rPr lang="en-US" sz="1000">
                <a:latin typeface="Garamond" pitchFamily="18" charset="0"/>
              </a:rPr>
              <a:t>6. Word of mouth referrals</a:t>
            </a:r>
          </a:p>
          <a:p>
            <a:pPr marL="117475" indent="-117475">
              <a:spcBef>
                <a:spcPct val="50000"/>
              </a:spcBef>
            </a:pPr>
            <a:endParaRPr lang="en-US" sz="1000">
              <a:latin typeface="Garamond" pitchFamily="18" charset="0"/>
            </a:endParaRPr>
          </a:p>
        </p:txBody>
      </p:sp>
      <p:sp>
        <p:nvSpPr>
          <p:cNvPr id="24592" name="Text Box 21"/>
          <p:cNvSpPr txBox="1">
            <a:spLocks noChangeArrowheads="1"/>
          </p:cNvSpPr>
          <p:nvPr/>
        </p:nvSpPr>
        <p:spPr bwMode="auto">
          <a:xfrm>
            <a:off x="3276600" y="2895600"/>
            <a:ext cx="1524000" cy="625475"/>
          </a:xfrm>
          <a:prstGeom prst="rect">
            <a:avLst/>
          </a:prstGeom>
          <a:noFill/>
          <a:ln w="9525">
            <a:noFill/>
            <a:miter lim="800000"/>
            <a:headEnd/>
            <a:tailEnd/>
          </a:ln>
        </p:spPr>
        <p:txBody>
          <a:bodyPr>
            <a:spAutoFit/>
          </a:bodyPr>
          <a:lstStyle/>
          <a:p>
            <a:pPr>
              <a:spcBef>
                <a:spcPct val="50000"/>
              </a:spcBef>
            </a:pPr>
            <a:r>
              <a:rPr lang="en-US" sz="1000">
                <a:latin typeface="Garamond" pitchFamily="18" charset="0"/>
              </a:rPr>
              <a:t>1. Direct Messaging to target audience</a:t>
            </a:r>
          </a:p>
          <a:p>
            <a:pPr>
              <a:spcBef>
                <a:spcPct val="50000"/>
              </a:spcBef>
            </a:pPr>
            <a:endParaRPr lang="en-US" sz="1000">
              <a:latin typeface="Garamond" pitchFamily="18" charset="0"/>
            </a:endParaRPr>
          </a:p>
        </p:txBody>
      </p:sp>
      <p:sp>
        <p:nvSpPr>
          <p:cNvPr id="24593" name="Text Box 22"/>
          <p:cNvSpPr txBox="1">
            <a:spLocks noChangeArrowheads="1"/>
          </p:cNvSpPr>
          <p:nvPr/>
        </p:nvSpPr>
        <p:spPr bwMode="auto">
          <a:xfrm>
            <a:off x="3276600" y="3336925"/>
            <a:ext cx="1524000" cy="625475"/>
          </a:xfrm>
          <a:prstGeom prst="rect">
            <a:avLst/>
          </a:prstGeom>
          <a:noFill/>
          <a:ln w="9525">
            <a:noFill/>
            <a:miter lim="800000"/>
            <a:headEnd/>
            <a:tailEnd/>
          </a:ln>
        </p:spPr>
        <p:txBody>
          <a:bodyPr>
            <a:spAutoFit/>
          </a:bodyPr>
          <a:lstStyle/>
          <a:p>
            <a:pPr marL="117475" indent="-117475">
              <a:spcBef>
                <a:spcPct val="50000"/>
              </a:spcBef>
            </a:pPr>
            <a:r>
              <a:rPr lang="en-US" sz="1000">
                <a:latin typeface="Garamond" pitchFamily="18" charset="0"/>
              </a:rPr>
              <a:t>2.. Ease of navigation – limited no. of clicks</a:t>
            </a:r>
          </a:p>
          <a:p>
            <a:pPr marL="117475" indent="-117475">
              <a:spcBef>
                <a:spcPct val="50000"/>
              </a:spcBef>
            </a:pPr>
            <a:r>
              <a:rPr lang="en-US" sz="1000">
                <a:latin typeface="Garamond" pitchFamily="18" charset="0"/>
              </a:rPr>
              <a:t>    </a:t>
            </a:r>
          </a:p>
        </p:txBody>
      </p:sp>
      <p:sp>
        <p:nvSpPr>
          <p:cNvPr id="24594" name="Text Box 24"/>
          <p:cNvSpPr txBox="1">
            <a:spLocks noChangeArrowheads="1"/>
          </p:cNvSpPr>
          <p:nvPr/>
        </p:nvSpPr>
        <p:spPr bwMode="auto">
          <a:xfrm>
            <a:off x="3276600" y="3794125"/>
            <a:ext cx="1524000" cy="396875"/>
          </a:xfrm>
          <a:prstGeom prst="rect">
            <a:avLst/>
          </a:prstGeom>
          <a:noFill/>
          <a:ln w="9525">
            <a:noFill/>
            <a:miter lim="800000"/>
            <a:headEnd/>
            <a:tailEnd/>
          </a:ln>
        </p:spPr>
        <p:txBody>
          <a:bodyPr>
            <a:spAutoFit/>
          </a:bodyPr>
          <a:lstStyle/>
          <a:p>
            <a:pPr marL="117475" indent="-117475">
              <a:spcBef>
                <a:spcPct val="50000"/>
              </a:spcBef>
            </a:pPr>
            <a:r>
              <a:rPr lang="en-US" sz="1000">
                <a:latin typeface="Garamond" pitchFamily="18" charset="0"/>
              </a:rPr>
              <a:t>3. Social Email &amp;  referral campaigns</a:t>
            </a:r>
          </a:p>
        </p:txBody>
      </p:sp>
      <p:sp>
        <p:nvSpPr>
          <p:cNvPr id="24595" name="Text Box 25"/>
          <p:cNvSpPr txBox="1">
            <a:spLocks noChangeArrowheads="1"/>
          </p:cNvSpPr>
          <p:nvPr/>
        </p:nvSpPr>
        <p:spPr bwMode="auto">
          <a:xfrm>
            <a:off x="5257800" y="2895600"/>
            <a:ext cx="1524000" cy="473075"/>
          </a:xfrm>
          <a:prstGeom prst="rect">
            <a:avLst/>
          </a:prstGeom>
          <a:noFill/>
          <a:ln w="9525">
            <a:noFill/>
            <a:miter lim="800000"/>
            <a:headEnd/>
            <a:tailEnd/>
          </a:ln>
        </p:spPr>
        <p:txBody>
          <a:bodyPr>
            <a:spAutoFit/>
          </a:bodyPr>
          <a:lstStyle/>
          <a:p>
            <a:pPr>
              <a:spcBef>
                <a:spcPct val="50000"/>
              </a:spcBef>
            </a:pPr>
            <a:r>
              <a:rPr lang="en-US" sz="1000">
                <a:latin typeface="Garamond" pitchFamily="18" charset="0"/>
              </a:rPr>
              <a:t>1. Incentive programs</a:t>
            </a:r>
          </a:p>
          <a:p>
            <a:pPr>
              <a:spcBef>
                <a:spcPct val="50000"/>
              </a:spcBef>
            </a:pPr>
            <a:endParaRPr lang="en-US" sz="1000">
              <a:latin typeface="Garamond" pitchFamily="18" charset="0"/>
            </a:endParaRPr>
          </a:p>
        </p:txBody>
      </p:sp>
      <p:sp>
        <p:nvSpPr>
          <p:cNvPr id="24596" name="Text Box 26"/>
          <p:cNvSpPr txBox="1">
            <a:spLocks noChangeArrowheads="1"/>
          </p:cNvSpPr>
          <p:nvPr/>
        </p:nvSpPr>
        <p:spPr bwMode="auto">
          <a:xfrm>
            <a:off x="5257800" y="3336925"/>
            <a:ext cx="1524000" cy="396875"/>
          </a:xfrm>
          <a:prstGeom prst="rect">
            <a:avLst/>
          </a:prstGeom>
          <a:noFill/>
          <a:ln w="9525">
            <a:noFill/>
            <a:miter lim="800000"/>
            <a:headEnd/>
            <a:tailEnd/>
          </a:ln>
        </p:spPr>
        <p:txBody>
          <a:bodyPr>
            <a:spAutoFit/>
          </a:bodyPr>
          <a:lstStyle/>
          <a:p>
            <a:pPr marL="117475" indent="-117475">
              <a:spcBef>
                <a:spcPct val="50000"/>
              </a:spcBef>
            </a:pPr>
            <a:r>
              <a:rPr lang="en-US" sz="1000">
                <a:latin typeface="Garamond" pitchFamily="18" charset="0"/>
              </a:rPr>
              <a:t>2.. Critical information downloads </a:t>
            </a:r>
          </a:p>
        </p:txBody>
      </p:sp>
      <p:sp>
        <p:nvSpPr>
          <p:cNvPr id="24597" name="Text Box 29"/>
          <p:cNvSpPr txBox="1">
            <a:spLocks noChangeArrowheads="1"/>
          </p:cNvSpPr>
          <p:nvPr/>
        </p:nvSpPr>
        <p:spPr bwMode="auto">
          <a:xfrm>
            <a:off x="3276600" y="4175125"/>
            <a:ext cx="1524000" cy="244475"/>
          </a:xfrm>
          <a:prstGeom prst="rect">
            <a:avLst/>
          </a:prstGeom>
          <a:noFill/>
          <a:ln w="9525">
            <a:noFill/>
            <a:miter lim="800000"/>
            <a:headEnd/>
            <a:tailEnd/>
          </a:ln>
        </p:spPr>
        <p:txBody>
          <a:bodyPr>
            <a:spAutoFit/>
          </a:bodyPr>
          <a:lstStyle/>
          <a:p>
            <a:pPr marL="117475" indent="-117475">
              <a:spcBef>
                <a:spcPct val="50000"/>
              </a:spcBef>
            </a:pPr>
            <a:r>
              <a:rPr lang="en-US" sz="1000">
                <a:latin typeface="Garamond" pitchFamily="18" charset="0"/>
              </a:rPr>
              <a:t>4.  Incentive programs</a:t>
            </a:r>
          </a:p>
        </p:txBody>
      </p:sp>
      <p:sp>
        <p:nvSpPr>
          <p:cNvPr id="24598" name="Line 30"/>
          <p:cNvSpPr>
            <a:spLocks noChangeShapeType="1"/>
          </p:cNvSpPr>
          <p:nvPr/>
        </p:nvSpPr>
        <p:spPr bwMode="auto">
          <a:xfrm>
            <a:off x="1219200" y="6019800"/>
            <a:ext cx="1828800" cy="0"/>
          </a:xfrm>
          <a:prstGeom prst="line">
            <a:avLst/>
          </a:prstGeom>
          <a:noFill/>
          <a:ln w="57150">
            <a:solidFill>
              <a:schemeClr val="tx2"/>
            </a:solidFill>
            <a:round/>
            <a:headEnd/>
            <a:tailEnd/>
          </a:ln>
        </p:spPr>
        <p:txBody>
          <a:bodyPr/>
          <a:lstStyle/>
          <a:p>
            <a:endParaRPr lang="en-US"/>
          </a:p>
        </p:txBody>
      </p:sp>
      <p:sp>
        <p:nvSpPr>
          <p:cNvPr id="24599" name="Line 31"/>
          <p:cNvSpPr>
            <a:spLocks noChangeShapeType="1"/>
          </p:cNvSpPr>
          <p:nvPr/>
        </p:nvSpPr>
        <p:spPr bwMode="auto">
          <a:xfrm>
            <a:off x="3200400" y="6019800"/>
            <a:ext cx="1828800" cy="0"/>
          </a:xfrm>
          <a:prstGeom prst="line">
            <a:avLst/>
          </a:prstGeom>
          <a:noFill/>
          <a:ln w="57150">
            <a:solidFill>
              <a:schemeClr val="tx2"/>
            </a:solidFill>
            <a:round/>
            <a:headEnd/>
            <a:tailEnd/>
          </a:ln>
        </p:spPr>
        <p:txBody>
          <a:bodyPr/>
          <a:lstStyle/>
          <a:p>
            <a:endParaRPr lang="en-US"/>
          </a:p>
        </p:txBody>
      </p:sp>
      <p:sp>
        <p:nvSpPr>
          <p:cNvPr id="24600" name="Line 32"/>
          <p:cNvSpPr>
            <a:spLocks noChangeShapeType="1"/>
          </p:cNvSpPr>
          <p:nvPr/>
        </p:nvSpPr>
        <p:spPr bwMode="auto">
          <a:xfrm>
            <a:off x="5257800" y="6019800"/>
            <a:ext cx="1828800" cy="0"/>
          </a:xfrm>
          <a:prstGeom prst="line">
            <a:avLst/>
          </a:prstGeom>
          <a:noFill/>
          <a:ln w="57150">
            <a:solidFill>
              <a:schemeClr val="tx2"/>
            </a:solidFill>
            <a:round/>
            <a:headEnd/>
            <a:tailEnd/>
          </a:ln>
        </p:spPr>
        <p:txBody>
          <a:bodyPr/>
          <a:lstStyle/>
          <a:p>
            <a:endParaRPr lang="en-US"/>
          </a:p>
        </p:txBody>
      </p:sp>
      <p:sp>
        <p:nvSpPr>
          <p:cNvPr id="24601" name="Line 33"/>
          <p:cNvSpPr>
            <a:spLocks noChangeShapeType="1"/>
          </p:cNvSpPr>
          <p:nvPr/>
        </p:nvSpPr>
        <p:spPr bwMode="auto">
          <a:xfrm>
            <a:off x="7391400" y="1066800"/>
            <a:ext cx="0" cy="5410200"/>
          </a:xfrm>
          <a:prstGeom prst="line">
            <a:avLst/>
          </a:prstGeom>
          <a:noFill/>
          <a:ln w="9525">
            <a:solidFill>
              <a:schemeClr val="tx1"/>
            </a:solidFill>
            <a:round/>
            <a:headEnd/>
            <a:tailEnd/>
          </a:ln>
        </p:spPr>
        <p:txBody>
          <a:bodyPr/>
          <a:lstStyle/>
          <a:p>
            <a:endParaRPr lang="en-US"/>
          </a:p>
        </p:txBody>
      </p:sp>
      <p:sp>
        <p:nvSpPr>
          <p:cNvPr id="24602" name="Text Box 34"/>
          <p:cNvSpPr txBox="1">
            <a:spLocks noChangeArrowheads="1"/>
          </p:cNvSpPr>
          <p:nvPr/>
        </p:nvSpPr>
        <p:spPr bwMode="auto">
          <a:xfrm>
            <a:off x="5257800" y="3794125"/>
            <a:ext cx="1524000" cy="396875"/>
          </a:xfrm>
          <a:prstGeom prst="rect">
            <a:avLst/>
          </a:prstGeom>
          <a:noFill/>
          <a:ln w="9525">
            <a:noFill/>
            <a:miter lim="800000"/>
            <a:headEnd/>
            <a:tailEnd/>
          </a:ln>
        </p:spPr>
        <p:txBody>
          <a:bodyPr>
            <a:spAutoFit/>
          </a:bodyPr>
          <a:lstStyle/>
          <a:p>
            <a:pPr marL="117475" indent="-117475">
              <a:spcBef>
                <a:spcPct val="50000"/>
              </a:spcBef>
            </a:pPr>
            <a:r>
              <a:rPr lang="en-US" sz="1000">
                <a:latin typeface="Garamond" pitchFamily="18" charset="0"/>
              </a:rPr>
              <a:t>3. Sharing of information between users</a:t>
            </a:r>
          </a:p>
        </p:txBody>
      </p:sp>
      <p:sp>
        <p:nvSpPr>
          <p:cNvPr id="24603" name="Text Box 35"/>
          <p:cNvSpPr txBox="1">
            <a:spLocks noChangeArrowheads="1"/>
          </p:cNvSpPr>
          <p:nvPr/>
        </p:nvSpPr>
        <p:spPr bwMode="auto">
          <a:xfrm>
            <a:off x="5257800" y="4327525"/>
            <a:ext cx="1524000" cy="396875"/>
          </a:xfrm>
          <a:prstGeom prst="rect">
            <a:avLst/>
          </a:prstGeom>
          <a:noFill/>
          <a:ln w="9525">
            <a:noFill/>
            <a:miter lim="800000"/>
            <a:headEnd/>
            <a:tailEnd/>
          </a:ln>
        </p:spPr>
        <p:txBody>
          <a:bodyPr>
            <a:spAutoFit/>
          </a:bodyPr>
          <a:lstStyle/>
          <a:p>
            <a:pPr marL="117475" indent="-117475">
              <a:spcBef>
                <a:spcPct val="50000"/>
              </a:spcBef>
            </a:pPr>
            <a:r>
              <a:rPr lang="en-US" sz="1000">
                <a:latin typeface="Garamond" pitchFamily="18" charset="0"/>
              </a:rPr>
              <a:t>4. Special publication push to users</a:t>
            </a:r>
          </a:p>
        </p:txBody>
      </p:sp>
      <p:sp>
        <p:nvSpPr>
          <p:cNvPr id="24604" name="Text Box 36"/>
          <p:cNvSpPr txBox="1">
            <a:spLocks noChangeArrowheads="1"/>
          </p:cNvSpPr>
          <p:nvPr/>
        </p:nvSpPr>
        <p:spPr bwMode="auto">
          <a:xfrm>
            <a:off x="5257800" y="4860925"/>
            <a:ext cx="1524000" cy="396875"/>
          </a:xfrm>
          <a:prstGeom prst="rect">
            <a:avLst/>
          </a:prstGeom>
          <a:noFill/>
          <a:ln w="9525">
            <a:noFill/>
            <a:miter lim="800000"/>
            <a:headEnd/>
            <a:tailEnd/>
          </a:ln>
        </p:spPr>
        <p:txBody>
          <a:bodyPr>
            <a:spAutoFit/>
          </a:bodyPr>
          <a:lstStyle/>
          <a:p>
            <a:pPr marL="117475" indent="-117475">
              <a:spcBef>
                <a:spcPct val="50000"/>
              </a:spcBef>
            </a:pPr>
            <a:r>
              <a:rPr lang="en-US" sz="1000">
                <a:latin typeface="Garamond" pitchFamily="18" charset="0"/>
              </a:rPr>
              <a:t>5. Social Email &amp; &amp;  referral programs </a:t>
            </a:r>
          </a:p>
        </p:txBody>
      </p:sp>
      <p:sp>
        <p:nvSpPr>
          <p:cNvPr id="24605" name="Text Box 37"/>
          <p:cNvSpPr txBox="1">
            <a:spLocks noChangeArrowheads="1"/>
          </p:cNvSpPr>
          <p:nvPr/>
        </p:nvSpPr>
        <p:spPr bwMode="auto">
          <a:xfrm>
            <a:off x="8686800" y="6477000"/>
            <a:ext cx="457200" cy="366713"/>
          </a:xfrm>
          <a:prstGeom prst="rect">
            <a:avLst/>
          </a:prstGeom>
          <a:noFill/>
          <a:ln w="9525">
            <a:noFill/>
            <a:miter lim="800000"/>
            <a:headEnd/>
            <a:tailEnd/>
          </a:ln>
        </p:spPr>
        <p:txBody>
          <a:bodyPr>
            <a:spAutoFit/>
          </a:bodyPr>
          <a:lstStyle/>
          <a:p>
            <a:pPr marL="280988" indent="-280988" algn="r">
              <a:buClr>
                <a:srgbClr val="4D4D4D"/>
              </a:buClr>
              <a:buFont typeface="Wingdings" pitchFamily="2" charset="2"/>
              <a:buNone/>
            </a:pPr>
            <a:r>
              <a:rPr lang="en-US" b="1">
                <a:latin typeface="Garamond" pitchFamily="18" charset="0"/>
              </a:rPr>
              <a:t>24</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349250" y="242888"/>
            <a:ext cx="6432550" cy="366712"/>
          </a:xfrm>
          <a:prstGeom prst="rect">
            <a:avLst/>
          </a:prstGeom>
          <a:noFill/>
          <a:ln w="9525">
            <a:noFill/>
            <a:miter lim="800000"/>
            <a:headEnd/>
            <a:tailEnd/>
          </a:ln>
        </p:spPr>
        <p:txBody>
          <a:bodyPr>
            <a:spAutoFit/>
          </a:bodyPr>
          <a:lstStyle/>
          <a:p>
            <a:r>
              <a:rPr lang="en-US" b="1">
                <a:latin typeface="Garamond" pitchFamily="18" charset="0"/>
              </a:rPr>
              <a:t>ReadOz Key Features – Version 2</a:t>
            </a:r>
          </a:p>
        </p:txBody>
      </p:sp>
      <p:sp>
        <p:nvSpPr>
          <p:cNvPr id="25603" name="Line 3"/>
          <p:cNvSpPr>
            <a:spLocks noChangeShapeType="1"/>
          </p:cNvSpPr>
          <p:nvPr/>
        </p:nvSpPr>
        <p:spPr bwMode="auto">
          <a:xfrm>
            <a:off x="2971800" y="1295400"/>
            <a:ext cx="0" cy="5105400"/>
          </a:xfrm>
          <a:prstGeom prst="line">
            <a:avLst/>
          </a:prstGeom>
          <a:noFill/>
          <a:ln w="6350">
            <a:solidFill>
              <a:schemeClr val="tx1"/>
            </a:solidFill>
            <a:prstDash val="dash"/>
            <a:round/>
            <a:headEnd/>
            <a:tailEnd/>
          </a:ln>
        </p:spPr>
        <p:txBody>
          <a:bodyPr/>
          <a:lstStyle/>
          <a:p>
            <a:endParaRPr lang="en-US"/>
          </a:p>
        </p:txBody>
      </p:sp>
      <p:sp>
        <p:nvSpPr>
          <p:cNvPr id="25604" name="Line 4"/>
          <p:cNvSpPr>
            <a:spLocks noChangeShapeType="1"/>
          </p:cNvSpPr>
          <p:nvPr/>
        </p:nvSpPr>
        <p:spPr bwMode="auto">
          <a:xfrm>
            <a:off x="381000" y="2743200"/>
            <a:ext cx="8305800" cy="0"/>
          </a:xfrm>
          <a:prstGeom prst="line">
            <a:avLst/>
          </a:prstGeom>
          <a:noFill/>
          <a:ln w="6350">
            <a:solidFill>
              <a:schemeClr val="tx1"/>
            </a:solidFill>
            <a:prstDash val="dash"/>
            <a:round/>
            <a:headEnd/>
            <a:tailEnd/>
          </a:ln>
        </p:spPr>
        <p:txBody>
          <a:bodyPr/>
          <a:lstStyle/>
          <a:p>
            <a:endParaRPr lang="en-US"/>
          </a:p>
        </p:txBody>
      </p:sp>
      <p:sp>
        <p:nvSpPr>
          <p:cNvPr id="25605" name="Line 5"/>
          <p:cNvSpPr>
            <a:spLocks noChangeShapeType="1"/>
          </p:cNvSpPr>
          <p:nvPr/>
        </p:nvSpPr>
        <p:spPr bwMode="auto">
          <a:xfrm>
            <a:off x="6324600" y="1295400"/>
            <a:ext cx="0" cy="5105400"/>
          </a:xfrm>
          <a:prstGeom prst="line">
            <a:avLst/>
          </a:prstGeom>
          <a:noFill/>
          <a:ln w="6350">
            <a:solidFill>
              <a:schemeClr val="tx1"/>
            </a:solidFill>
            <a:prstDash val="dash"/>
            <a:round/>
            <a:headEnd/>
            <a:tailEnd/>
          </a:ln>
        </p:spPr>
        <p:txBody>
          <a:bodyPr/>
          <a:lstStyle/>
          <a:p>
            <a:endParaRPr lang="en-US"/>
          </a:p>
        </p:txBody>
      </p:sp>
      <p:sp>
        <p:nvSpPr>
          <p:cNvPr id="25606" name="Line 6"/>
          <p:cNvSpPr>
            <a:spLocks noChangeShapeType="1"/>
          </p:cNvSpPr>
          <p:nvPr/>
        </p:nvSpPr>
        <p:spPr bwMode="auto">
          <a:xfrm>
            <a:off x="457200" y="4800600"/>
            <a:ext cx="8305800" cy="0"/>
          </a:xfrm>
          <a:prstGeom prst="line">
            <a:avLst/>
          </a:prstGeom>
          <a:noFill/>
          <a:ln w="6350">
            <a:solidFill>
              <a:schemeClr val="tx1"/>
            </a:solidFill>
            <a:prstDash val="dash"/>
            <a:round/>
            <a:headEnd/>
            <a:tailEnd/>
          </a:ln>
        </p:spPr>
        <p:txBody>
          <a:bodyPr/>
          <a:lstStyle/>
          <a:p>
            <a:endParaRPr lang="en-US"/>
          </a:p>
        </p:txBody>
      </p:sp>
      <p:sp>
        <p:nvSpPr>
          <p:cNvPr id="25607" name="Text Box 7"/>
          <p:cNvSpPr txBox="1">
            <a:spLocks noChangeArrowheads="1"/>
          </p:cNvSpPr>
          <p:nvPr/>
        </p:nvSpPr>
        <p:spPr bwMode="auto">
          <a:xfrm>
            <a:off x="1371600" y="1035050"/>
            <a:ext cx="630238" cy="336550"/>
          </a:xfrm>
          <a:prstGeom prst="rect">
            <a:avLst/>
          </a:prstGeom>
          <a:noFill/>
          <a:ln w="9525">
            <a:noFill/>
            <a:miter lim="800000"/>
            <a:headEnd/>
            <a:tailEnd/>
          </a:ln>
        </p:spPr>
        <p:txBody>
          <a:bodyPr wrap="none">
            <a:spAutoFit/>
          </a:bodyPr>
          <a:lstStyle/>
          <a:p>
            <a:r>
              <a:rPr lang="en-US" sz="1600" b="1">
                <a:latin typeface="Garamond" pitchFamily="18" charset="0"/>
              </a:rPr>
              <a:t>Read</a:t>
            </a:r>
          </a:p>
        </p:txBody>
      </p:sp>
      <p:sp>
        <p:nvSpPr>
          <p:cNvPr id="25608" name="Text Box 8"/>
          <p:cNvSpPr txBox="1">
            <a:spLocks noChangeArrowheads="1"/>
          </p:cNvSpPr>
          <p:nvPr/>
        </p:nvSpPr>
        <p:spPr bwMode="auto">
          <a:xfrm>
            <a:off x="4495800" y="1035050"/>
            <a:ext cx="841375" cy="336550"/>
          </a:xfrm>
          <a:prstGeom prst="rect">
            <a:avLst/>
          </a:prstGeom>
          <a:noFill/>
          <a:ln w="9525">
            <a:noFill/>
            <a:miter lim="800000"/>
            <a:headEnd/>
            <a:tailEnd/>
          </a:ln>
        </p:spPr>
        <p:txBody>
          <a:bodyPr wrap="none">
            <a:spAutoFit/>
          </a:bodyPr>
          <a:lstStyle/>
          <a:p>
            <a:r>
              <a:rPr lang="en-US" sz="1600" b="1">
                <a:latin typeface="Garamond" pitchFamily="18" charset="0"/>
              </a:rPr>
              <a:t>Publish</a:t>
            </a:r>
          </a:p>
        </p:txBody>
      </p:sp>
      <p:sp>
        <p:nvSpPr>
          <p:cNvPr id="25609" name="Text Box 9"/>
          <p:cNvSpPr txBox="1">
            <a:spLocks noChangeArrowheads="1"/>
          </p:cNvSpPr>
          <p:nvPr/>
        </p:nvSpPr>
        <p:spPr bwMode="auto">
          <a:xfrm>
            <a:off x="7543800" y="2971800"/>
            <a:ext cx="873125" cy="336550"/>
          </a:xfrm>
          <a:prstGeom prst="rect">
            <a:avLst/>
          </a:prstGeom>
          <a:noFill/>
          <a:ln w="9525">
            <a:noFill/>
            <a:miter lim="800000"/>
            <a:headEnd/>
            <a:tailEnd/>
          </a:ln>
        </p:spPr>
        <p:txBody>
          <a:bodyPr wrap="none">
            <a:spAutoFit/>
          </a:bodyPr>
          <a:lstStyle/>
          <a:p>
            <a:r>
              <a:rPr lang="en-US" sz="1600" b="1">
                <a:latin typeface="Garamond" pitchFamily="18" charset="0"/>
              </a:rPr>
              <a:t>Capture</a:t>
            </a:r>
          </a:p>
        </p:txBody>
      </p:sp>
      <p:sp>
        <p:nvSpPr>
          <p:cNvPr id="25610" name="Text Box 10"/>
          <p:cNvSpPr txBox="1">
            <a:spLocks noChangeArrowheads="1"/>
          </p:cNvSpPr>
          <p:nvPr/>
        </p:nvSpPr>
        <p:spPr bwMode="auto">
          <a:xfrm>
            <a:off x="1371600" y="2971800"/>
            <a:ext cx="661988" cy="336550"/>
          </a:xfrm>
          <a:prstGeom prst="rect">
            <a:avLst/>
          </a:prstGeom>
          <a:noFill/>
          <a:ln w="9525">
            <a:noFill/>
            <a:miter lim="800000"/>
            <a:headEnd/>
            <a:tailEnd/>
          </a:ln>
        </p:spPr>
        <p:txBody>
          <a:bodyPr wrap="none">
            <a:spAutoFit/>
          </a:bodyPr>
          <a:lstStyle/>
          <a:p>
            <a:r>
              <a:rPr lang="en-US" sz="1600" b="1">
                <a:latin typeface="Garamond" pitchFamily="18" charset="0"/>
              </a:rPr>
              <a:t>Share</a:t>
            </a:r>
          </a:p>
        </p:txBody>
      </p:sp>
      <p:sp>
        <p:nvSpPr>
          <p:cNvPr id="25611" name="Text Box 12"/>
          <p:cNvSpPr txBox="1">
            <a:spLocks noChangeArrowheads="1"/>
          </p:cNvSpPr>
          <p:nvPr/>
        </p:nvSpPr>
        <p:spPr bwMode="auto">
          <a:xfrm>
            <a:off x="4449763" y="2940050"/>
            <a:ext cx="693737" cy="336550"/>
          </a:xfrm>
          <a:prstGeom prst="rect">
            <a:avLst/>
          </a:prstGeom>
          <a:noFill/>
          <a:ln w="9525">
            <a:noFill/>
            <a:miter lim="800000"/>
            <a:headEnd/>
            <a:tailEnd/>
          </a:ln>
        </p:spPr>
        <p:txBody>
          <a:bodyPr wrap="none">
            <a:spAutoFit/>
          </a:bodyPr>
          <a:lstStyle/>
          <a:p>
            <a:r>
              <a:rPr lang="en-US" sz="1600" b="1">
                <a:latin typeface="Garamond" pitchFamily="18" charset="0"/>
              </a:rPr>
              <a:t>Track</a:t>
            </a:r>
          </a:p>
        </p:txBody>
      </p:sp>
      <p:sp>
        <p:nvSpPr>
          <p:cNvPr id="25612" name="Text Box 14"/>
          <p:cNvSpPr txBox="1">
            <a:spLocks noChangeArrowheads="1"/>
          </p:cNvSpPr>
          <p:nvPr/>
        </p:nvSpPr>
        <p:spPr bwMode="auto">
          <a:xfrm>
            <a:off x="4602163" y="5029200"/>
            <a:ext cx="603250" cy="336550"/>
          </a:xfrm>
          <a:prstGeom prst="rect">
            <a:avLst/>
          </a:prstGeom>
          <a:noFill/>
          <a:ln w="9525">
            <a:noFill/>
            <a:miter lim="800000"/>
            <a:headEnd/>
            <a:tailEnd/>
          </a:ln>
        </p:spPr>
        <p:txBody>
          <a:bodyPr wrap="none">
            <a:spAutoFit/>
          </a:bodyPr>
          <a:lstStyle/>
          <a:p>
            <a:r>
              <a:rPr lang="en-US" sz="1600" b="1">
                <a:latin typeface="Garamond" pitchFamily="18" charset="0"/>
              </a:rPr>
              <a:t>store</a:t>
            </a:r>
          </a:p>
        </p:txBody>
      </p:sp>
      <p:sp>
        <p:nvSpPr>
          <p:cNvPr id="25613" name="Text Box 15"/>
          <p:cNvSpPr txBox="1">
            <a:spLocks noChangeArrowheads="1"/>
          </p:cNvSpPr>
          <p:nvPr/>
        </p:nvSpPr>
        <p:spPr bwMode="auto">
          <a:xfrm>
            <a:off x="7802563" y="5029200"/>
            <a:ext cx="819150" cy="336550"/>
          </a:xfrm>
          <a:prstGeom prst="rect">
            <a:avLst/>
          </a:prstGeom>
          <a:noFill/>
          <a:ln w="9525">
            <a:noFill/>
            <a:miter lim="800000"/>
            <a:headEnd/>
            <a:tailEnd/>
          </a:ln>
        </p:spPr>
        <p:txBody>
          <a:bodyPr wrap="none">
            <a:spAutoFit/>
          </a:bodyPr>
          <a:lstStyle/>
          <a:p>
            <a:r>
              <a:rPr lang="en-US" sz="1600" b="1">
                <a:latin typeface="Garamond" pitchFamily="18" charset="0"/>
              </a:rPr>
              <a:t>Update</a:t>
            </a:r>
          </a:p>
        </p:txBody>
      </p:sp>
      <p:sp>
        <p:nvSpPr>
          <p:cNvPr id="25614" name="Text Box 16"/>
          <p:cNvSpPr txBox="1">
            <a:spLocks noChangeArrowheads="1"/>
          </p:cNvSpPr>
          <p:nvPr/>
        </p:nvSpPr>
        <p:spPr bwMode="auto">
          <a:xfrm>
            <a:off x="7534275" y="1035050"/>
            <a:ext cx="757238" cy="336550"/>
          </a:xfrm>
          <a:prstGeom prst="rect">
            <a:avLst/>
          </a:prstGeom>
          <a:noFill/>
          <a:ln w="9525">
            <a:noFill/>
            <a:miter lim="800000"/>
            <a:headEnd/>
            <a:tailEnd/>
          </a:ln>
        </p:spPr>
        <p:txBody>
          <a:bodyPr wrap="none">
            <a:spAutoFit/>
          </a:bodyPr>
          <a:lstStyle/>
          <a:p>
            <a:r>
              <a:rPr lang="en-US" sz="1600" b="1">
                <a:latin typeface="Garamond" pitchFamily="18" charset="0"/>
              </a:rPr>
              <a:t>Search</a:t>
            </a:r>
          </a:p>
        </p:txBody>
      </p:sp>
      <p:sp>
        <p:nvSpPr>
          <p:cNvPr id="25615" name="AutoShape 18"/>
          <p:cNvSpPr>
            <a:spLocks noChangeArrowheads="1"/>
          </p:cNvSpPr>
          <p:nvPr/>
        </p:nvSpPr>
        <p:spPr bwMode="auto">
          <a:xfrm>
            <a:off x="304800" y="990600"/>
            <a:ext cx="2286000" cy="381000"/>
          </a:xfrm>
          <a:prstGeom prst="roundRect">
            <a:avLst>
              <a:gd name="adj" fmla="val 16667"/>
            </a:avLst>
          </a:prstGeom>
          <a:solidFill>
            <a:schemeClr val="tx2"/>
          </a:solidFill>
          <a:ln w="9525">
            <a:solidFill>
              <a:schemeClr val="tx1"/>
            </a:solidFill>
            <a:round/>
            <a:headEnd/>
            <a:tailEnd/>
          </a:ln>
        </p:spPr>
        <p:txBody>
          <a:bodyPr wrap="none" anchor="ctr"/>
          <a:lstStyle/>
          <a:p>
            <a:pPr algn="ctr"/>
            <a:r>
              <a:rPr lang="en-US" sz="1600" b="1">
                <a:solidFill>
                  <a:schemeClr val="bg1"/>
                </a:solidFill>
                <a:latin typeface="Garamond" pitchFamily="18" charset="0"/>
              </a:rPr>
              <a:t>Read</a:t>
            </a:r>
          </a:p>
        </p:txBody>
      </p:sp>
      <p:sp>
        <p:nvSpPr>
          <p:cNvPr id="25616" name="AutoShape 19"/>
          <p:cNvSpPr>
            <a:spLocks noChangeArrowheads="1"/>
          </p:cNvSpPr>
          <p:nvPr/>
        </p:nvSpPr>
        <p:spPr bwMode="auto">
          <a:xfrm>
            <a:off x="3657600" y="990600"/>
            <a:ext cx="2286000" cy="381000"/>
          </a:xfrm>
          <a:prstGeom prst="roundRect">
            <a:avLst>
              <a:gd name="adj" fmla="val 16667"/>
            </a:avLst>
          </a:prstGeom>
          <a:solidFill>
            <a:schemeClr val="tx2"/>
          </a:solidFill>
          <a:ln w="9525">
            <a:solidFill>
              <a:schemeClr val="tx1"/>
            </a:solidFill>
            <a:round/>
            <a:headEnd/>
            <a:tailEnd/>
          </a:ln>
        </p:spPr>
        <p:txBody>
          <a:bodyPr wrap="none" anchor="ctr"/>
          <a:lstStyle/>
          <a:p>
            <a:pPr algn="ctr"/>
            <a:r>
              <a:rPr lang="en-US" sz="1600" b="1">
                <a:solidFill>
                  <a:schemeClr val="bg1"/>
                </a:solidFill>
                <a:latin typeface="Garamond" pitchFamily="18" charset="0"/>
              </a:rPr>
              <a:t>Publish</a:t>
            </a:r>
          </a:p>
        </p:txBody>
      </p:sp>
      <p:sp>
        <p:nvSpPr>
          <p:cNvPr id="25617" name="AutoShape 20"/>
          <p:cNvSpPr>
            <a:spLocks noChangeArrowheads="1"/>
          </p:cNvSpPr>
          <p:nvPr/>
        </p:nvSpPr>
        <p:spPr bwMode="auto">
          <a:xfrm>
            <a:off x="6477000" y="990600"/>
            <a:ext cx="2286000" cy="381000"/>
          </a:xfrm>
          <a:prstGeom prst="roundRect">
            <a:avLst>
              <a:gd name="adj" fmla="val 16667"/>
            </a:avLst>
          </a:prstGeom>
          <a:solidFill>
            <a:schemeClr val="tx2"/>
          </a:solidFill>
          <a:ln w="9525">
            <a:solidFill>
              <a:schemeClr val="tx1"/>
            </a:solidFill>
            <a:round/>
            <a:headEnd/>
            <a:tailEnd/>
          </a:ln>
        </p:spPr>
        <p:txBody>
          <a:bodyPr wrap="none" anchor="ctr"/>
          <a:lstStyle/>
          <a:p>
            <a:pPr algn="ctr"/>
            <a:r>
              <a:rPr lang="en-US" sz="1600" b="1">
                <a:solidFill>
                  <a:schemeClr val="bg1"/>
                </a:solidFill>
                <a:latin typeface="Garamond" pitchFamily="18" charset="0"/>
              </a:rPr>
              <a:t>Search</a:t>
            </a:r>
          </a:p>
        </p:txBody>
      </p:sp>
      <p:sp>
        <p:nvSpPr>
          <p:cNvPr id="25618" name="AutoShape 21"/>
          <p:cNvSpPr>
            <a:spLocks noChangeArrowheads="1"/>
          </p:cNvSpPr>
          <p:nvPr/>
        </p:nvSpPr>
        <p:spPr bwMode="auto">
          <a:xfrm>
            <a:off x="457200" y="2895600"/>
            <a:ext cx="2286000" cy="381000"/>
          </a:xfrm>
          <a:prstGeom prst="roundRect">
            <a:avLst>
              <a:gd name="adj" fmla="val 16667"/>
            </a:avLst>
          </a:prstGeom>
          <a:solidFill>
            <a:schemeClr val="tx2"/>
          </a:solidFill>
          <a:ln w="9525">
            <a:solidFill>
              <a:schemeClr val="tx1"/>
            </a:solidFill>
            <a:round/>
            <a:headEnd/>
            <a:tailEnd/>
          </a:ln>
        </p:spPr>
        <p:txBody>
          <a:bodyPr wrap="none" anchor="ctr"/>
          <a:lstStyle/>
          <a:p>
            <a:pPr algn="ctr"/>
            <a:r>
              <a:rPr lang="en-US" sz="1600" b="1">
                <a:solidFill>
                  <a:schemeClr val="bg1"/>
                </a:solidFill>
                <a:latin typeface="Garamond" pitchFamily="18" charset="0"/>
              </a:rPr>
              <a:t>share</a:t>
            </a:r>
          </a:p>
        </p:txBody>
      </p:sp>
      <p:sp>
        <p:nvSpPr>
          <p:cNvPr id="25619" name="AutoShape 22"/>
          <p:cNvSpPr>
            <a:spLocks noChangeArrowheads="1"/>
          </p:cNvSpPr>
          <p:nvPr/>
        </p:nvSpPr>
        <p:spPr bwMode="auto">
          <a:xfrm>
            <a:off x="6477000" y="2895600"/>
            <a:ext cx="2286000" cy="381000"/>
          </a:xfrm>
          <a:prstGeom prst="roundRect">
            <a:avLst>
              <a:gd name="adj" fmla="val 16667"/>
            </a:avLst>
          </a:prstGeom>
          <a:solidFill>
            <a:schemeClr val="tx2"/>
          </a:solidFill>
          <a:ln w="9525">
            <a:solidFill>
              <a:schemeClr val="tx1"/>
            </a:solidFill>
            <a:round/>
            <a:headEnd/>
            <a:tailEnd/>
          </a:ln>
        </p:spPr>
        <p:txBody>
          <a:bodyPr wrap="none" anchor="ctr"/>
          <a:lstStyle/>
          <a:p>
            <a:pPr algn="ctr"/>
            <a:r>
              <a:rPr lang="en-US" sz="1600" b="1">
                <a:solidFill>
                  <a:schemeClr val="bg1"/>
                </a:solidFill>
                <a:latin typeface="Garamond" pitchFamily="18" charset="0"/>
              </a:rPr>
              <a:t>Track</a:t>
            </a:r>
          </a:p>
        </p:txBody>
      </p:sp>
      <p:sp>
        <p:nvSpPr>
          <p:cNvPr id="25620" name="AutoShape 23"/>
          <p:cNvSpPr>
            <a:spLocks noChangeArrowheads="1"/>
          </p:cNvSpPr>
          <p:nvPr/>
        </p:nvSpPr>
        <p:spPr bwMode="auto">
          <a:xfrm>
            <a:off x="6477000" y="2895600"/>
            <a:ext cx="2286000" cy="381000"/>
          </a:xfrm>
          <a:prstGeom prst="roundRect">
            <a:avLst>
              <a:gd name="adj" fmla="val 16667"/>
            </a:avLst>
          </a:prstGeom>
          <a:solidFill>
            <a:schemeClr val="tx2"/>
          </a:solidFill>
          <a:ln w="9525">
            <a:solidFill>
              <a:schemeClr val="tx1"/>
            </a:solidFill>
            <a:round/>
            <a:headEnd/>
            <a:tailEnd/>
          </a:ln>
        </p:spPr>
        <p:txBody>
          <a:bodyPr wrap="none" anchor="ctr"/>
          <a:lstStyle/>
          <a:p>
            <a:pPr algn="ctr"/>
            <a:r>
              <a:rPr lang="en-US" sz="1600" b="1">
                <a:solidFill>
                  <a:schemeClr val="bg1"/>
                </a:solidFill>
                <a:latin typeface="Garamond" pitchFamily="18" charset="0"/>
              </a:rPr>
              <a:t>Capture</a:t>
            </a:r>
          </a:p>
        </p:txBody>
      </p:sp>
      <p:sp>
        <p:nvSpPr>
          <p:cNvPr id="25621" name="AutoShape 24"/>
          <p:cNvSpPr>
            <a:spLocks noChangeArrowheads="1"/>
          </p:cNvSpPr>
          <p:nvPr/>
        </p:nvSpPr>
        <p:spPr bwMode="auto">
          <a:xfrm>
            <a:off x="457200" y="5105400"/>
            <a:ext cx="2286000" cy="381000"/>
          </a:xfrm>
          <a:prstGeom prst="roundRect">
            <a:avLst>
              <a:gd name="adj" fmla="val 16667"/>
            </a:avLst>
          </a:prstGeom>
          <a:solidFill>
            <a:schemeClr val="tx2"/>
          </a:solidFill>
          <a:ln w="9525">
            <a:solidFill>
              <a:schemeClr val="tx1"/>
            </a:solidFill>
            <a:round/>
            <a:headEnd/>
            <a:tailEnd/>
          </a:ln>
        </p:spPr>
        <p:txBody>
          <a:bodyPr wrap="none" anchor="ctr"/>
          <a:lstStyle/>
          <a:p>
            <a:pPr algn="ctr"/>
            <a:r>
              <a:rPr lang="en-US" sz="1600" b="1">
                <a:solidFill>
                  <a:schemeClr val="bg1"/>
                </a:solidFill>
                <a:latin typeface="Garamond" pitchFamily="18" charset="0"/>
              </a:rPr>
              <a:t>Write</a:t>
            </a:r>
          </a:p>
        </p:txBody>
      </p:sp>
      <p:sp>
        <p:nvSpPr>
          <p:cNvPr id="25622" name="AutoShape 25"/>
          <p:cNvSpPr>
            <a:spLocks noChangeArrowheads="1"/>
          </p:cNvSpPr>
          <p:nvPr/>
        </p:nvSpPr>
        <p:spPr bwMode="auto">
          <a:xfrm>
            <a:off x="3581400" y="5105400"/>
            <a:ext cx="2286000" cy="381000"/>
          </a:xfrm>
          <a:prstGeom prst="roundRect">
            <a:avLst>
              <a:gd name="adj" fmla="val 16667"/>
            </a:avLst>
          </a:prstGeom>
          <a:solidFill>
            <a:schemeClr val="tx2"/>
          </a:solidFill>
          <a:ln w="9525">
            <a:solidFill>
              <a:schemeClr val="tx1"/>
            </a:solidFill>
            <a:round/>
            <a:headEnd/>
            <a:tailEnd/>
          </a:ln>
        </p:spPr>
        <p:txBody>
          <a:bodyPr wrap="none" anchor="ctr"/>
          <a:lstStyle/>
          <a:p>
            <a:pPr algn="ctr"/>
            <a:r>
              <a:rPr lang="en-US" sz="1600" b="1">
                <a:solidFill>
                  <a:schemeClr val="bg1"/>
                </a:solidFill>
                <a:latin typeface="Garamond" pitchFamily="18" charset="0"/>
              </a:rPr>
              <a:t>Store</a:t>
            </a:r>
          </a:p>
        </p:txBody>
      </p:sp>
      <p:sp>
        <p:nvSpPr>
          <p:cNvPr id="25623" name="AutoShape 26"/>
          <p:cNvSpPr>
            <a:spLocks noChangeArrowheads="1"/>
          </p:cNvSpPr>
          <p:nvPr/>
        </p:nvSpPr>
        <p:spPr bwMode="auto">
          <a:xfrm>
            <a:off x="6477000" y="5105400"/>
            <a:ext cx="2286000" cy="381000"/>
          </a:xfrm>
          <a:prstGeom prst="roundRect">
            <a:avLst>
              <a:gd name="adj" fmla="val 16667"/>
            </a:avLst>
          </a:prstGeom>
          <a:solidFill>
            <a:schemeClr val="tx2"/>
          </a:solidFill>
          <a:ln w="9525">
            <a:solidFill>
              <a:schemeClr val="tx1"/>
            </a:solidFill>
            <a:round/>
            <a:headEnd/>
            <a:tailEnd/>
          </a:ln>
        </p:spPr>
        <p:txBody>
          <a:bodyPr wrap="none" anchor="ctr"/>
          <a:lstStyle/>
          <a:p>
            <a:pPr algn="ctr"/>
            <a:r>
              <a:rPr lang="en-US" sz="1600" b="1">
                <a:solidFill>
                  <a:schemeClr val="bg1"/>
                </a:solidFill>
                <a:latin typeface="Garamond" pitchFamily="18" charset="0"/>
              </a:rPr>
              <a:t>Update</a:t>
            </a:r>
          </a:p>
        </p:txBody>
      </p:sp>
      <p:sp>
        <p:nvSpPr>
          <p:cNvPr id="25624" name="Text Box 27"/>
          <p:cNvSpPr txBox="1">
            <a:spLocks noChangeArrowheads="1"/>
          </p:cNvSpPr>
          <p:nvPr/>
        </p:nvSpPr>
        <p:spPr bwMode="auto">
          <a:xfrm>
            <a:off x="381000" y="1447800"/>
            <a:ext cx="2209800" cy="1155700"/>
          </a:xfrm>
          <a:prstGeom prst="rect">
            <a:avLst/>
          </a:prstGeom>
          <a:noFill/>
          <a:ln w="9525">
            <a:noFill/>
            <a:miter lim="800000"/>
            <a:headEnd/>
            <a:tailEnd/>
          </a:ln>
        </p:spPr>
        <p:txBody>
          <a:bodyPr>
            <a:spAutoFit/>
          </a:bodyPr>
          <a:lstStyle/>
          <a:p>
            <a:pPr marL="176213" indent="-176213">
              <a:buFont typeface="Wingdings" pitchFamily="2" charset="2"/>
              <a:buChar char="ü"/>
            </a:pPr>
            <a:r>
              <a:rPr lang="en-US" sz="1400">
                <a:latin typeface="Garamond" pitchFamily="18" charset="0"/>
              </a:rPr>
              <a:t>Access to </a:t>
            </a:r>
            <a:r>
              <a:rPr lang="en-US" sz="1400" b="1">
                <a:latin typeface="Garamond" pitchFamily="18" charset="0"/>
              </a:rPr>
              <a:t>READ</a:t>
            </a:r>
            <a:r>
              <a:rPr lang="en-US" sz="1400">
                <a:latin typeface="Garamond" pitchFamily="18" charset="0"/>
              </a:rPr>
              <a:t> public and private info. on network</a:t>
            </a:r>
          </a:p>
          <a:p>
            <a:pPr marL="176213" indent="-176213">
              <a:buFont typeface="Wingdings" pitchFamily="2" charset="2"/>
              <a:buChar char="ü"/>
            </a:pPr>
            <a:r>
              <a:rPr lang="en-US" sz="1400">
                <a:latin typeface="Garamond" pitchFamily="18" charset="0"/>
              </a:rPr>
              <a:t>eBooks, PDFs, etc.</a:t>
            </a:r>
          </a:p>
          <a:p>
            <a:pPr marL="176213" indent="-176213">
              <a:buFont typeface="Wingdings" pitchFamily="2" charset="2"/>
              <a:buChar char="ü"/>
            </a:pPr>
            <a:endParaRPr lang="en-US" sz="1400">
              <a:latin typeface="Garamond" pitchFamily="18" charset="0"/>
            </a:endParaRPr>
          </a:p>
        </p:txBody>
      </p:sp>
      <p:sp>
        <p:nvSpPr>
          <p:cNvPr id="25625" name="Text Box 28"/>
          <p:cNvSpPr txBox="1">
            <a:spLocks noChangeArrowheads="1"/>
          </p:cNvSpPr>
          <p:nvPr/>
        </p:nvSpPr>
        <p:spPr bwMode="auto">
          <a:xfrm>
            <a:off x="3733800" y="1447800"/>
            <a:ext cx="2209800" cy="1155700"/>
          </a:xfrm>
          <a:prstGeom prst="rect">
            <a:avLst/>
          </a:prstGeom>
          <a:noFill/>
          <a:ln w="9525">
            <a:noFill/>
            <a:miter lim="800000"/>
            <a:headEnd/>
            <a:tailEnd/>
          </a:ln>
        </p:spPr>
        <p:txBody>
          <a:bodyPr>
            <a:spAutoFit/>
          </a:bodyPr>
          <a:lstStyle/>
          <a:p>
            <a:pPr marL="176213" indent="-176213">
              <a:buFont typeface="Wingdings" pitchFamily="2" charset="2"/>
              <a:buChar char="ü"/>
            </a:pPr>
            <a:r>
              <a:rPr lang="en-US" sz="1400">
                <a:latin typeface="Garamond" pitchFamily="18" charset="0"/>
              </a:rPr>
              <a:t>Ability to </a:t>
            </a:r>
            <a:r>
              <a:rPr lang="en-US" sz="1400" b="1">
                <a:latin typeface="Garamond" pitchFamily="18" charset="0"/>
              </a:rPr>
              <a:t>PUBLISH </a:t>
            </a:r>
            <a:r>
              <a:rPr lang="en-US" sz="1400">
                <a:latin typeface="Garamond" pitchFamily="18" charset="0"/>
              </a:rPr>
              <a:t>public information and private group documents for review by other users. </a:t>
            </a:r>
          </a:p>
          <a:p>
            <a:pPr marL="176213" indent="-176213">
              <a:buFont typeface="Wingdings" pitchFamily="2" charset="2"/>
              <a:buChar char="ü"/>
            </a:pPr>
            <a:endParaRPr lang="en-US" sz="1400">
              <a:latin typeface="Garamond" pitchFamily="18" charset="0"/>
            </a:endParaRPr>
          </a:p>
        </p:txBody>
      </p:sp>
      <p:sp>
        <p:nvSpPr>
          <p:cNvPr id="25626" name="Text Box 29"/>
          <p:cNvSpPr txBox="1">
            <a:spLocks noChangeArrowheads="1"/>
          </p:cNvSpPr>
          <p:nvPr/>
        </p:nvSpPr>
        <p:spPr bwMode="auto">
          <a:xfrm>
            <a:off x="381000" y="3352800"/>
            <a:ext cx="2209800" cy="730250"/>
          </a:xfrm>
          <a:prstGeom prst="rect">
            <a:avLst/>
          </a:prstGeom>
          <a:noFill/>
          <a:ln w="9525">
            <a:noFill/>
            <a:miter lim="800000"/>
            <a:headEnd/>
            <a:tailEnd/>
          </a:ln>
        </p:spPr>
        <p:txBody>
          <a:bodyPr>
            <a:spAutoFit/>
          </a:bodyPr>
          <a:lstStyle/>
          <a:p>
            <a:pPr marL="176213" indent="-176213">
              <a:buFont typeface="Wingdings" pitchFamily="2" charset="2"/>
              <a:buChar char="ü"/>
            </a:pPr>
            <a:r>
              <a:rPr lang="en-US" sz="1400">
                <a:latin typeface="Garamond" pitchFamily="18" charset="0"/>
              </a:rPr>
              <a:t>Ability to </a:t>
            </a:r>
            <a:r>
              <a:rPr lang="en-US" sz="1400" b="1">
                <a:latin typeface="Garamond" pitchFamily="18" charset="0"/>
              </a:rPr>
              <a:t>SHARE</a:t>
            </a:r>
            <a:r>
              <a:rPr lang="en-US" sz="1400">
                <a:latin typeface="Garamond" pitchFamily="18" charset="0"/>
              </a:rPr>
              <a:t> info between users and groups</a:t>
            </a:r>
          </a:p>
          <a:p>
            <a:pPr marL="176213" indent="-176213">
              <a:buFont typeface="Wingdings" pitchFamily="2" charset="2"/>
              <a:buChar char="ü"/>
            </a:pPr>
            <a:endParaRPr lang="en-US" sz="1400">
              <a:latin typeface="Garamond" pitchFamily="18" charset="0"/>
            </a:endParaRPr>
          </a:p>
        </p:txBody>
      </p:sp>
      <p:sp>
        <p:nvSpPr>
          <p:cNvPr id="25627" name="Text Box 30"/>
          <p:cNvSpPr txBox="1">
            <a:spLocks noChangeArrowheads="1"/>
          </p:cNvSpPr>
          <p:nvPr/>
        </p:nvSpPr>
        <p:spPr bwMode="auto">
          <a:xfrm>
            <a:off x="3581400" y="3352800"/>
            <a:ext cx="2209800" cy="1155700"/>
          </a:xfrm>
          <a:prstGeom prst="rect">
            <a:avLst/>
          </a:prstGeom>
          <a:noFill/>
          <a:ln w="9525">
            <a:noFill/>
            <a:miter lim="800000"/>
            <a:headEnd/>
            <a:tailEnd/>
          </a:ln>
        </p:spPr>
        <p:txBody>
          <a:bodyPr>
            <a:spAutoFit/>
          </a:bodyPr>
          <a:lstStyle/>
          <a:p>
            <a:pPr marL="176213" indent="-176213">
              <a:buFont typeface="Wingdings" pitchFamily="2" charset="2"/>
              <a:buChar char="ü"/>
            </a:pPr>
            <a:r>
              <a:rPr lang="en-US" sz="1400">
                <a:latin typeface="Garamond" pitchFamily="18" charset="0"/>
              </a:rPr>
              <a:t>Ability to T</a:t>
            </a:r>
            <a:r>
              <a:rPr lang="en-US" sz="1400" b="1">
                <a:latin typeface="Garamond" pitchFamily="18" charset="0"/>
              </a:rPr>
              <a:t>RACK</a:t>
            </a:r>
            <a:r>
              <a:rPr lang="en-US" sz="1400">
                <a:latin typeface="Garamond" pitchFamily="18" charset="0"/>
              </a:rPr>
              <a:t> uploaded information and share information to other users. </a:t>
            </a:r>
          </a:p>
          <a:p>
            <a:pPr marL="176213" indent="-176213">
              <a:buFont typeface="Wingdings" pitchFamily="2" charset="2"/>
              <a:buChar char="ü"/>
            </a:pPr>
            <a:endParaRPr lang="en-US" sz="1400">
              <a:latin typeface="Garamond" pitchFamily="18" charset="0"/>
            </a:endParaRPr>
          </a:p>
        </p:txBody>
      </p:sp>
      <p:sp>
        <p:nvSpPr>
          <p:cNvPr id="25628" name="Text Box 31"/>
          <p:cNvSpPr txBox="1">
            <a:spLocks noChangeArrowheads="1"/>
          </p:cNvSpPr>
          <p:nvPr/>
        </p:nvSpPr>
        <p:spPr bwMode="auto">
          <a:xfrm>
            <a:off x="6515100" y="1447800"/>
            <a:ext cx="2209800" cy="942975"/>
          </a:xfrm>
          <a:prstGeom prst="rect">
            <a:avLst/>
          </a:prstGeom>
          <a:noFill/>
          <a:ln w="9525">
            <a:noFill/>
            <a:miter lim="800000"/>
            <a:headEnd/>
            <a:tailEnd/>
          </a:ln>
        </p:spPr>
        <p:txBody>
          <a:bodyPr>
            <a:spAutoFit/>
          </a:bodyPr>
          <a:lstStyle/>
          <a:p>
            <a:pPr marL="176213" indent="-176213">
              <a:buFont typeface="Wingdings" pitchFamily="2" charset="2"/>
              <a:buChar char="ü"/>
            </a:pPr>
            <a:r>
              <a:rPr lang="en-US" sz="1400">
                <a:latin typeface="Garamond" pitchFamily="18" charset="0"/>
              </a:rPr>
              <a:t>Ability </a:t>
            </a:r>
            <a:r>
              <a:rPr lang="en-US" sz="1400" b="1">
                <a:latin typeface="Garamond" pitchFamily="18" charset="0"/>
              </a:rPr>
              <a:t>to SEARCH</a:t>
            </a:r>
            <a:r>
              <a:rPr lang="en-US" sz="1400">
                <a:latin typeface="Garamond" pitchFamily="18" charset="0"/>
              </a:rPr>
              <a:t> network by key words to find info in public and private ReadOz networks</a:t>
            </a:r>
          </a:p>
        </p:txBody>
      </p:sp>
      <p:sp>
        <p:nvSpPr>
          <p:cNvPr id="25629" name="Text Box 32"/>
          <p:cNvSpPr txBox="1">
            <a:spLocks noChangeArrowheads="1"/>
          </p:cNvSpPr>
          <p:nvPr/>
        </p:nvSpPr>
        <p:spPr bwMode="auto">
          <a:xfrm>
            <a:off x="6515100" y="3352800"/>
            <a:ext cx="2209800" cy="1155700"/>
          </a:xfrm>
          <a:prstGeom prst="rect">
            <a:avLst/>
          </a:prstGeom>
          <a:noFill/>
          <a:ln w="9525">
            <a:noFill/>
            <a:miter lim="800000"/>
            <a:headEnd/>
            <a:tailEnd/>
          </a:ln>
        </p:spPr>
        <p:txBody>
          <a:bodyPr>
            <a:spAutoFit/>
          </a:bodyPr>
          <a:lstStyle/>
          <a:p>
            <a:pPr marL="176213" indent="-176213">
              <a:buFont typeface="Wingdings" pitchFamily="2" charset="2"/>
              <a:buChar char="ü"/>
            </a:pPr>
            <a:r>
              <a:rPr lang="en-US" sz="1400">
                <a:latin typeface="Garamond" pitchFamily="18" charset="0"/>
              </a:rPr>
              <a:t>Ability to easily C</a:t>
            </a:r>
            <a:r>
              <a:rPr lang="en-US" sz="1400" b="1">
                <a:latin typeface="Garamond" pitchFamily="18" charset="0"/>
              </a:rPr>
              <a:t>APTURE </a:t>
            </a:r>
            <a:r>
              <a:rPr lang="en-US" sz="1400">
                <a:latin typeface="Garamond" pitchFamily="18" charset="0"/>
              </a:rPr>
              <a:t>info. From web and publish in ReadOz Network for viewing</a:t>
            </a:r>
          </a:p>
        </p:txBody>
      </p:sp>
      <p:sp>
        <p:nvSpPr>
          <p:cNvPr id="25630" name="Text Box 33"/>
          <p:cNvSpPr txBox="1">
            <a:spLocks noChangeArrowheads="1"/>
          </p:cNvSpPr>
          <p:nvPr/>
        </p:nvSpPr>
        <p:spPr bwMode="auto">
          <a:xfrm>
            <a:off x="381000" y="5686425"/>
            <a:ext cx="2209800" cy="1155700"/>
          </a:xfrm>
          <a:prstGeom prst="rect">
            <a:avLst/>
          </a:prstGeom>
          <a:noFill/>
          <a:ln w="9525">
            <a:noFill/>
            <a:miter lim="800000"/>
            <a:headEnd/>
            <a:tailEnd/>
          </a:ln>
        </p:spPr>
        <p:txBody>
          <a:bodyPr>
            <a:spAutoFit/>
          </a:bodyPr>
          <a:lstStyle/>
          <a:p>
            <a:pPr marL="176213" indent="-176213">
              <a:buFont typeface="Wingdings" pitchFamily="2" charset="2"/>
              <a:buChar char="ü"/>
            </a:pPr>
            <a:r>
              <a:rPr lang="en-US" sz="1400">
                <a:latin typeface="Garamond" pitchFamily="18" charset="0"/>
              </a:rPr>
              <a:t>Highlight documents, </a:t>
            </a:r>
            <a:r>
              <a:rPr lang="en-US" sz="1400" b="1">
                <a:latin typeface="Garamond" pitchFamily="18" charset="0"/>
              </a:rPr>
              <a:t>WRITE </a:t>
            </a:r>
            <a:r>
              <a:rPr lang="en-US" sz="1400">
                <a:latin typeface="Garamond" pitchFamily="18" charset="0"/>
              </a:rPr>
              <a:t>notes on documents for other users to review. </a:t>
            </a:r>
          </a:p>
          <a:p>
            <a:pPr marL="176213" indent="-176213">
              <a:buFont typeface="Wingdings" pitchFamily="2" charset="2"/>
              <a:buChar char="ü"/>
            </a:pPr>
            <a:endParaRPr lang="en-US" sz="1400">
              <a:latin typeface="Garamond" pitchFamily="18" charset="0"/>
            </a:endParaRPr>
          </a:p>
        </p:txBody>
      </p:sp>
      <p:sp>
        <p:nvSpPr>
          <p:cNvPr id="25631" name="Text Box 34"/>
          <p:cNvSpPr txBox="1">
            <a:spLocks noChangeArrowheads="1"/>
          </p:cNvSpPr>
          <p:nvPr/>
        </p:nvSpPr>
        <p:spPr bwMode="auto">
          <a:xfrm>
            <a:off x="3733800" y="5686425"/>
            <a:ext cx="2209800" cy="942975"/>
          </a:xfrm>
          <a:prstGeom prst="rect">
            <a:avLst/>
          </a:prstGeom>
          <a:noFill/>
          <a:ln w="9525">
            <a:noFill/>
            <a:miter lim="800000"/>
            <a:headEnd/>
            <a:tailEnd/>
          </a:ln>
        </p:spPr>
        <p:txBody>
          <a:bodyPr>
            <a:spAutoFit/>
          </a:bodyPr>
          <a:lstStyle/>
          <a:p>
            <a:pPr marL="176213" indent="-176213">
              <a:buFont typeface="Wingdings" pitchFamily="2" charset="2"/>
              <a:buChar char="ü"/>
            </a:pPr>
            <a:r>
              <a:rPr lang="en-US" sz="1400">
                <a:latin typeface="Garamond" pitchFamily="18" charset="0"/>
              </a:rPr>
              <a:t>Easily </a:t>
            </a:r>
            <a:r>
              <a:rPr lang="en-US" sz="1400" b="1">
                <a:latin typeface="Garamond" pitchFamily="18" charset="0"/>
              </a:rPr>
              <a:t>STORE</a:t>
            </a:r>
            <a:r>
              <a:rPr lang="en-US" sz="1400">
                <a:latin typeface="Garamond" pitchFamily="18" charset="0"/>
              </a:rPr>
              <a:t> info on network with limited steps. </a:t>
            </a:r>
          </a:p>
          <a:p>
            <a:pPr marL="176213" indent="-176213">
              <a:buFont typeface="Wingdings" pitchFamily="2" charset="2"/>
              <a:buChar char="ü"/>
            </a:pPr>
            <a:endParaRPr lang="en-US" sz="1400">
              <a:latin typeface="Garamond" pitchFamily="18" charset="0"/>
            </a:endParaRPr>
          </a:p>
        </p:txBody>
      </p:sp>
      <p:sp>
        <p:nvSpPr>
          <p:cNvPr id="25632" name="Text Box 35"/>
          <p:cNvSpPr txBox="1">
            <a:spLocks noChangeArrowheads="1"/>
          </p:cNvSpPr>
          <p:nvPr/>
        </p:nvSpPr>
        <p:spPr bwMode="auto">
          <a:xfrm>
            <a:off x="6515100" y="5534025"/>
            <a:ext cx="2209800" cy="942975"/>
          </a:xfrm>
          <a:prstGeom prst="rect">
            <a:avLst/>
          </a:prstGeom>
          <a:noFill/>
          <a:ln w="9525">
            <a:noFill/>
            <a:miter lim="800000"/>
            <a:headEnd/>
            <a:tailEnd/>
          </a:ln>
        </p:spPr>
        <p:txBody>
          <a:bodyPr>
            <a:spAutoFit/>
          </a:bodyPr>
          <a:lstStyle/>
          <a:p>
            <a:pPr marL="176213" indent="-176213">
              <a:buFont typeface="Wingdings" pitchFamily="2" charset="2"/>
              <a:buChar char="ü"/>
            </a:pPr>
            <a:r>
              <a:rPr lang="en-US" sz="1400">
                <a:latin typeface="Garamond" pitchFamily="18" charset="0"/>
              </a:rPr>
              <a:t>Automatic </a:t>
            </a:r>
            <a:r>
              <a:rPr lang="en-US" sz="1400" b="1">
                <a:latin typeface="Garamond" pitchFamily="18" charset="0"/>
              </a:rPr>
              <a:t>UPDATE </a:t>
            </a:r>
            <a:r>
              <a:rPr lang="en-US" sz="1400">
                <a:latin typeface="Garamond" pitchFamily="18" charset="0"/>
              </a:rPr>
              <a:t>feature provides most recent edition of document. </a:t>
            </a:r>
          </a:p>
        </p:txBody>
      </p:sp>
      <p:sp>
        <p:nvSpPr>
          <p:cNvPr id="25633" name="AutoShape 36"/>
          <p:cNvSpPr>
            <a:spLocks noChangeArrowheads="1"/>
          </p:cNvSpPr>
          <p:nvPr/>
        </p:nvSpPr>
        <p:spPr bwMode="auto">
          <a:xfrm>
            <a:off x="3657600" y="2895600"/>
            <a:ext cx="2286000" cy="381000"/>
          </a:xfrm>
          <a:prstGeom prst="roundRect">
            <a:avLst>
              <a:gd name="adj" fmla="val 16667"/>
            </a:avLst>
          </a:prstGeom>
          <a:solidFill>
            <a:schemeClr val="tx2"/>
          </a:solidFill>
          <a:ln w="9525">
            <a:solidFill>
              <a:schemeClr val="tx1"/>
            </a:solidFill>
            <a:round/>
            <a:headEnd/>
            <a:tailEnd/>
          </a:ln>
        </p:spPr>
        <p:txBody>
          <a:bodyPr wrap="none" anchor="ctr"/>
          <a:lstStyle/>
          <a:p>
            <a:pPr algn="ctr"/>
            <a:r>
              <a:rPr lang="en-US" sz="1600" b="1">
                <a:solidFill>
                  <a:schemeClr val="bg1"/>
                </a:solidFill>
                <a:latin typeface="Garamond" pitchFamily="18" charset="0"/>
              </a:rPr>
              <a:t>Track</a:t>
            </a:r>
          </a:p>
        </p:txBody>
      </p:sp>
      <p:sp>
        <p:nvSpPr>
          <p:cNvPr id="25634" name="Text Box 37"/>
          <p:cNvSpPr txBox="1">
            <a:spLocks noChangeArrowheads="1"/>
          </p:cNvSpPr>
          <p:nvPr/>
        </p:nvSpPr>
        <p:spPr bwMode="auto">
          <a:xfrm>
            <a:off x="8686800" y="6477000"/>
            <a:ext cx="457200" cy="366713"/>
          </a:xfrm>
          <a:prstGeom prst="rect">
            <a:avLst/>
          </a:prstGeom>
          <a:noFill/>
          <a:ln w="9525">
            <a:noFill/>
            <a:miter lim="800000"/>
            <a:headEnd/>
            <a:tailEnd/>
          </a:ln>
        </p:spPr>
        <p:txBody>
          <a:bodyPr>
            <a:spAutoFit/>
          </a:bodyPr>
          <a:lstStyle/>
          <a:p>
            <a:pPr marL="280988" indent="-280988" algn="r">
              <a:buClr>
                <a:srgbClr val="4D4D4D"/>
              </a:buClr>
              <a:buFont typeface="Wingdings" pitchFamily="2" charset="2"/>
              <a:buNone/>
            </a:pPr>
            <a:r>
              <a:rPr lang="en-US" b="1">
                <a:latin typeface="Garamond" pitchFamily="18" charset="0"/>
              </a:rPr>
              <a:t>25</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349250" y="242888"/>
            <a:ext cx="6432550" cy="366712"/>
          </a:xfrm>
          <a:prstGeom prst="rect">
            <a:avLst/>
          </a:prstGeom>
          <a:noFill/>
          <a:ln w="9525">
            <a:noFill/>
            <a:miter lim="800000"/>
            <a:headEnd/>
            <a:tailEnd/>
          </a:ln>
        </p:spPr>
        <p:txBody>
          <a:bodyPr>
            <a:spAutoFit/>
          </a:bodyPr>
          <a:lstStyle/>
          <a:p>
            <a:r>
              <a:rPr lang="en-US" b="1">
                <a:latin typeface="Garamond" pitchFamily="18" charset="0"/>
              </a:rPr>
              <a:t>User “Stickiness” Factor</a:t>
            </a:r>
          </a:p>
        </p:txBody>
      </p:sp>
      <p:sp>
        <p:nvSpPr>
          <p:cNvPr id="26627" name="Text Box 3"/>
          <p:cNvSpPr txBox="1">
            <a:spLocks noChangeArrowheads="1"/>
          </p:cNvSpPr>
          <p:nvPr/>
        </p:nvSpPr>
        <p:spPr bwMode="auto">
          <a:xfrm>
            <a:off x="6089650" y="3762375"/>
            <a:ext cx="2825750" cy="3025775"/>
          </a:xfrm>
          <a:prstGeom prst="rect">
            <a:avLst/>
          </a:prstGeom>
          <a:noFill/>
          <a:ln w="9525">
            <a:noFill/>
            <a:miter lim="800000"/>
            <a:headEnd/>
            <a:tailEnd/>
          </a:ln>
        </p:spPr>
        <p:txBody>
          <a:bodyPr>
            <a:spAutoFit/>
          </a:bodyPr>
          <a:lstStyle/>
          <a:p>
            <a:r>
              <a:rPr lang="en-US" sz="1600" b="1">
                <a:latin typeface="Garamond" pitchFamily="18" charset="0"/>
              </a:rPr>
              <a:t>Key Event:</a:t>
            </a:r>
          </a:p>
          <a:p>
            <a:pPr algn="just"/>
            <a:r>
              <a:rPr lang="en-US" sz="1600">
                <a:latin typeface="Garamond" pitchFamily="18" charset="0"/>
              </a:rPr>
              <a:t>A secondary critical (make or break) event in user adoption after registration and downloading is the usage of the data </a:t>
            </a:r>
            <a:r>
              <a:rPr lang="en-US" sz="1600" b="1" u="sng">
                <a:latin typeface="Garamond" pitchFamily="18" charset="0"/>
              </a:rPr>
              <a:t>CAPTURE</a:t>
            </a:r>
            <a:r>
              <a:rPr lang="en-US" sz="1600">
                <a:latin typeface="Garamond" pitchFamily="18" charset="0"/>
              </a:rPr>
              <a:t> tool. The user’s ability to see the strong value of this tool is essential!</a:t>
            </a:r>
          </a:p>
          <a:p>
            <a:pPr algn="just"/>
            <a:endParaRPr lang="en-US" sz="1600">
              <a:latin typeface="Garamond" pitchFamily="18" charset="0"/>
            </a:endParaRPr>
          </a:p>
          <a:p>
            <a:pPr algn="just"/>
            <a:r>
              <a:rPr lang="en-US" sz="1600" b="1">
                <a:latin typeface="Garamond" pitchFamily="18" charset="0"/>
              </a:rPr>
              <a:t>ReadOz Solution:</a:t>
            </a:r>
            <a:r>
              <a:rPr lang="en-US" sz="1600">
                <a:latin typeface="Garamond" pitchFamily="18" charset="0"/>
              </a:rPr>
              <a:t> </a:t>
            </a:r>
          </a:p>
          <a:p>
            <a:pPr algn="just"/>
            <a:r>
              <a:rPr lang="en-US" sz="1600">
                <a:latin typeface="Garamond" pitchFamily="18" charset="0"/>
              </a:rPr>
              <a:t>Provide short demo to show ease of data capture.. </a:t>
            </a:r>
            <a:endParaRPr lang="en-US"/>
          </a:p>
        </p:txBody>
      </p:sp>
      <p:sp>
        <p:nvSpPr>
          <p:cNvPr id="26628" name="Line 4"/>
          <p:cNvSpPr>
            <a:spLocks noChangeShapeType="1"/>
          </p:cNvSpPr>
          <p:nvPr/>
        </p:nvSpPr>
        <p:spPr bwMode="auto">
          <a:xfrm>
            <a:off x="304800" y="3746500"/>
            <a:ext cx="8458200" cy="0"/>
          </a:xfrm>
          <a:prstGeom prst="line">
            <a:avLst/>
          </a:prstGeom>
          <a:noFill/>
          <a:ln w="9525">
            <a:solidFill>
              <a:schemeClr val="tx1"/>
            </a:solidFill>
            <a:prstDash val="sysDot"/>
            <a:round/>
            <a:headEnd/>
            <a:tailEnd/>
          </a:ln>
        </p:spPr>
        <p:txBody>
          <a:bodyPr/>
          <a:lstStyle/>
          <a:p>
            <a:endParaRPr lang="en-US"/>
          </a:p>
        </p:txBody>
      </p:sp>
      <p:sp>
        <p:nvSpPr>
          <p:cNvPr id="26629" name="Rectangle 7"/>
          <p:cNvSpPr>
            <a:spLocks noChangeArrowheads="1"/>
          </p:cNvSpPr>
          <p:nvPr/>
        </p:nvSpPr>
        <p:spPr bwMode="auto">
          <a:xfrm>
            <a:off x="533400" y="1905000"/>
            <a:ext cx="2133600" cy="1371600"/>
          </a:xfrm>
          <a:prstGeom prst="rect">
            <a:avLst/>
          </a:prstGeom>
          <a:solidFill>
            <a:srgbClr val="4D4D4D"/>
          </a:solidFill>
          <a:ln w="9525" algn="ctr">
            <a:noFill/>
            <a:miter lim="800000"/>
            <a:headEnd/>
            <a:tailEnd/>
          </a:ln>
        </p:spPr>
        <p:txBody>
          <a:bodyPr wrap="none" anchor="ctr"/>
          <a:lstStyle/>
          <a:p>
            <a:pPr algn="ctr"/>
            <a:r>
              <a:rPr lang="en-US" b="1">
                <a:solidFill>
                  <a:schemeClr val="bg1"/>
                </a:solidFill>
                <a:latin typeface="Garamond" pitchFamily="18" charset="0"/>
              </a:rPr>
              <a:t>Registration</a:t>
            </a:r>
          </a:p>
        </p:txBody>
      </p:sp>
      <p:sp>
        <p:nvSpPr>
          <p:cNvPr id="26630" name="Rectangle 8"/>
          <p:cNvSpPr>
            <a:spLocks noChangeArrowheads="1"/>
          </p:cNvSpPr>
          <p:nvPr/>
        </p:nvSpPr>
        <p:spPr bwMode="auto">
          <a:xfrm>
            <a:off x="533400" y="1198563"/>
            <a:ext cx="2133600" cy="685800"/>
          </a:xfrm>
          <a:prstGeom prst="rect">
            <a:avLst/>
          </a:prstGeom>
          <a:solidFill>
            <a:schemeClr val="tx2"/>
          </a:solidFill>
          <a:ln w="9525">
            <a:solidFill>
              <a:schemeClr val="tx1"/>
            </a:solidFill>
            <a:miter lim="800000"/>
            <a:headEnd/>
            <a:tailEnd/>
          </a:ln>
        </p:spPr>
        <p:txBody>
          <a:bodyPr wrap="none" anchor="ctr"/>
          <a:lstStyle/>
          <a:p>
            <a:pPr algn="ctr"/>
            <a:r>
              <a:rPr lang="en-US" b="1">
                <a:solidFill>
                  <a:schemeClr val="bg1"/>
                </a:solidFill>
                <a:latin typeface="Garamond" pitchFamily="18" charset="0"/>
              </a:rPr>
              <a:t>Step 1</a:t>
            </a:r>
          </a:p>
        </p:txBody>
      </p:sp>
      <p:sp>
        <p:nvSpPr>
          <p:cNvPr id="26631" name="Rectangle 9"/>
          <p:cNvSpPr>
            <a:spLocks noChangeArrowheads="1"/>
          </p:cNvSpPr>
          <p:nvPr/>
        </p:nvSpPr>
        <p:spPr bwMode="auto">
          <a:xfrm>
            <a:off x="3505200" y="1905000"/>
            <a:ext cx="2133600" cy="1371600"/>
          </a:xfrm>
          <a:prstGeom prst="rect">
            <a:avLst/>
          </a:prstGeom>
          <a:solidFill>
            <a:srgbClr val="4D4D4D"/>
          </a:solidFill>
          <a:ln w="9525" algn="ctr">
            <a:noFill/>
            <a:miter lim="800000"/>
            <a:headEnd/>
            <a:tailEnd/>
          </a:ln>
        </p:spPr>
        <p:txBody>
          <a:bodyPr wrap="none" anchor="ctr"/>
          <a:lstStyle/>
          <a:p>
            <a:pPr algn="ctr"/>
            <a:r>
              <a:rPr lang="en-US" b="1">
                <a:solidFill>
                  <a:schemeClr val="bg1"/>
                </a:solidFill>
                <a:latin typeface="Garamond" pitchFamily="18" charset="0"/>
              </a:rPr>
              <a:t>Download</a:t>
            </a:r>
          </a:p>
        </p:txBody>
      </p:sp>
      <p:sp>
        <p:nvSpPr>
          <p:cNvPr id="26632" name="Rectangle 10"/>
          <p:cNvSpPr>
            <a:spLocks noChangeArrowheads="1"/>
          </p:cNvSpPr>
          <p:nvPr/>
        </p:nvSpPr>
        <p:spPr bwMode="auto">
          <a:xfrm>
            <a:off x="3505200" y="1198563"/>
            <a:ext cx="2133600" cy="685800"/>
          </a:xfrm>
          <a:prstGeom prst="rect">
            <a:avLst/>
          </a:prstGeom>
          <a:solidFill>
            <a:schemeClr val="tx2"/>
          </a:solidFill>
          <a:ln w="9525">
            <a:solidFill>
              <a:schemeClr val="tx1"/>
            </a:solidFill>
            <a:miter lim="800000"/>
            <a:headEnd/>
            <a:tailEnd/>
          </a:ln>
        </p:spPr>
        <p:txBody>
          <a:bodyPr wrap="none" anchor="ctr"/>
          <a:lstStyle/>
          <a:p>
            <a:pPr algn="ctr"/>
            <a:r>
              <a:rPr lang="en-US" b="1">
                <a:solidFill>
                  <a:schemeClr val="bg1"/>
                </a:solidFill>
                <a:latin typeface="Garamond" pitchFamily="18" charset="0"/>
              </a:rPr>
              <a:t>Step 2</a:t>
            </a:r>
          </a:p>
        </p:txBody>
      </p:sp>
      <p:sp>
        <p:nvSpPr>
          <p:cNvPr id="26633" name="Rectangle 11"/>
          <p:cNvSpPr>
            <a:spLocks noChangeArrowheads="1"/>
          </p:cNvSpPr>
          <p:nvPr/>
        </p:nvSpPr>
        <p:spPr bwMode="auto">
          <a:xfrm>
            <a:off x="6172200" y="1905000"/>
            <a:ext cx="2133600" cy="1371600"/>
          </a:xfrm>
          <a:prstGeom prst="rect">
            <a:avLst/>
          </a:prstGeom>
          <a:solidFill>
            <a:srgbClr val="4D4D4D"/>
          </a:solidFill>
          <a:ln w="9525" algn="ctr">
            <a:noFill/>
            <a:miter lim="800000"/>
            <a:headEnd/>
            <a:tailEnd/>
          </a:ln>
        </p:spPr>
        <p:txBody>
          <a:bodyPr wrap="none" anchor="ctr"/>
          <a:lstStyle/>
          <a:p>
            <a:pPr algn="ctr"/>
            <a:r>
              <a:rPr lang="en-US" b="1">
                <a:solidFill>
                  <a:schemeClr val="bg1"/>
                </a:solidFill>
                <a:latin typeface="Garamond" pitchFamily="18" charset="0"/>
              </a:rPr>
              <a:t>Data</a:t>
            </a:r>
          </a:p>
          <a:p>
            <a:pPr algn="ctr"/>
            <a:r>
              <a:rPr lang="en-US" b="1">
                <a:solidFill>
                  <a:schemeClr val="bg1"/>
                </a:solidFill>
                <a:latin typeface="Garamond" pitchFamily="18" charset="0"/>
              </a:rPr>
              <a:t>Capture</a:t>
            </a:r>
          </a:p>
        </p:txBody>
      </p:sp>
      <p:sp>
        <p:nvSpPr>
          <p:cNvPr id="26634" name="Rectangle 12"/>
          <p:cNvSpPr>
            <a:spLocks noChangeArrowheads="1"/>
          </p:cNvSpPr>
          <p:nvPr/>
        </p:nvSpPr>
        <p:spPr bwMode="auto">
          <a:xfrm>
            <a:off x="6172200" y="1198563"/>
            <a:ext cx="2133600" cy="685800"/>
          </a:xfrm>
          <a:prstGeom prst="rect">
            <a:avLst/>
          </a:prstGeom>
          <a:solidFill>
            <a:schemeClr val="tx2"/>
          </a:solidFill>
          <a:ln w="9525">
            <a:solidFill>
              <a:schemeClr val="tx1"/>
            </a:solidFill>
            <a:miter lim="800000"/>
            <a:headEnd/>
            <a:tailEnd/>
          </a:ln>
        </p:spPr>
        <p:txBody>
          <a:bodyPr wrap="none" anchor="ctr"/>
          <a:lstStyle/>
          <a:p>
            <a:pPr algn="ctr"/>
            <a:r>
              <a:rPr lang="en-US" b="1">
                <a:solidFill>
                  <a:schemeClr val="bg1"/>
                </a:solidFill>
                <a:latin typeface="Garamond" pitchFamily="18" charset="0"/>
              </a:rPr>
              <a:t>Step 3</a:t>
            </a:r>
          </a:p>
        </p:txBody>
      </p:sp>
      <p:sp>
        <p:nvSpPr>
          <p:cNvPr id="26635" name="Line 13"/>
          <p:cNvSpPr>
            <a:spLocks noChangeShapeType="1"/>
          </p:cNvSpPr>
          <p:nvPr/>
        </p:nvSpPr>
        <p:spPr bwMode="auto">
          <a:xfrm flipV="1">
            <a:off x="3136900" y="3810000"/>
            <a:ext cx="0" cy="2438400"/>
          </a:xfrm>
          <a:prstGeom prst="line">
            <a:avLst/>
          </a:prstGeom>
          <a:noFill/>
          <a:ln w="9525">
            <a:solidFill>
              <a:schemeClr val="tx1"/>
            </a:solidFill>
            <a:prstDash val="sysDot"/>
            <a:round/>
            <a:headEnd/>
            <a:tailEnd/>
          </a:ln>
        </p:spPr>
        <p:txBody>
          <a:bodyPr/>
          <a:lstStyle/>
          <a:p>
            <a:endParaRPr lang="en-US"/>
          </a:p>
        </p:txBody>
      </p:sp>
      <p:sp>
        <p:nvSpPr>
          <p:cNvPr id="26636" name="Line 14"/>
          <p:cNvSpPr>
            <a:spLocks noChangeShapeType="1"/>
          </p:cNvSpPr>
          <p:nvPr/>
        </p:nvSpPr>
        <p:spPr bwMode="auto">
          <a:xfrm flipV="1">
            <a:off x="3124200" y="1143000"/>
            <a:ext cx="0" cy="2438400"/>
          </a:xfrm>
          <a:prstGeom prst="line">
            <a:avLst/>
          </a:prstGeom>
          <a:noFill/>
          <a:ln w="9525">
            <a:solidFill>
              <a:schemeClr val="tx1"/>
            </a:solidFill>
            <a:prstDash val="sysDot"/>
            <a:round/>
            <a:headEnd/>
            <a:tailEnd/>
          </a:ln>
        </p:spPr>
        <p:txBody>
          <a:bodyPr/>
          <a:lstStyle/>
          <a:p>
            <a:endParaRPr lang="en-US"/>
          </a:p>
        </p:txBody>
      </p:sp>
      <p:sp>
        <p:nvSpPr>
          <p:cNvPr id="26637" name="Line 15"/>
          <p:cNvSpPr>
            <a:spLocks noChangeShapeType="1"/>
          </p:cNvSpPr>
          <p:nvPr/>
        </p:nvSpPr>
        <p:spPr bwMode="auto">
          <a:xfrm flipV="1">
            <a:off x="5905500" y="3810000"/>
            <a:ext cx="0" cy="2438400"/>
          </a:xfrm>
          <a:prstGeom prst="line">
            <a:avLst/>
          </a:prstGeom>
          <a:noFill/>
          <a:ln w="9525">
            <a:solidFill>
              <a:schemeClr val="tx1"/>
            </a:solidFill>
            <a:prstDash val="sysDot"/>
            <a:round/>
            <a:headEnd/>
            <a:tailEnd/>
          </a:ln>
        </p:spPr>
        <p:txBody>
          <a:bodyPr/>
          <a:lstStyle/>
          <a:p>
            <a:endParaRPr lang="en-US"/>
          </a:p>
        </p:txBody>
      </p:sp>
      <p:sp>
        <p:nvSpPr>
          <p:cNvPr id="26638" name="Line 16"/>
          <p:cNvSpPr>
            <a:spLocks noChangeShapeType="1"/>
          </p:cNvSpPr>
          <p:nvPr/>
        </p:nvSpPr>
        <p:spPr bwMode="auto">
          <a:xfrm flipV="1">
            <a:off x="5905500" y="1219200"/>
            <a:ext cx="0" cy="2438400"/>
          </a:xfrm>
          <a:prstGeom prst="line">
            <a:avLst/>
          </a:prstGeom>
          <a:noFill/>
          <a:ln w="9525">
            <a:solidFill>
              <a:schemeClr val="tx1"/>
            </a:solidFill>
            <a:prstDash val="sysDot"/>
            <a:round/>
            <a:headEnd/>
            <a:tailEnd/>
          </a:ln>
        </p:spPr>
        <p:txBody>
          <a:bodyPr/>
          <a:lstStyle/>
          <a:p>
            <a:endParaRPr lang="en-US"/>
          </a:p>
        </p:txBody>
      </p:sp>
      <p:sp>
        <p:nvSpPr>
          <p:cNvPr id="26639" name="Text Box 18"/>
          <p:cNvSpPr txBox="1">
            <a:spLocks noChangeArrowheads="1"/>
          </p:cNvSpPr>
          <p:nvPr/>
        </p:nvSpPr>
        <p:spPr bwMode="auto">
          <a:xfrm>
            <a:off x="228600" y="3810000"/>
            <a:ext cx="2673350" cy="2811463"/>
          </a:xfrm>
          <a:prstGeom prst="rect">
            <a:avLst/>
          </a:prstGeom>
          <a:noFill/>
          <a:ln w="9525">
            <a:noFill/>
            <a:miter lim="800000"/>
            <a:headEnd/>
            <a:tailEnd/>
          </a:ln>
        </p:spPr>
        <p:txBody>
          <a:bodyPr>
            <a:spAutoFit/>
          </a:bodyPr>
          <a:lstStyle/>
          <a:p>
            <a:r>
              <a:rPr lang="en-US" sz="1600" b="1">
                <a:latin typeface="Garamond" pitchFamily="18" charset="0"/>
              </a:rPr>
              <a:t>Key Event:</a:t>
            </a:r>
          </a:p>
          <a:p>
            <a:pPr algn="just"/>
            <a:r>
              <a:rPr lang="en-US" sz="1600">
                <a:latin typeface="Garamond" pitchFamily="18" charset="0"/>
              </a:rPr>
              <a:t>An initial critical (make or break) event in user adoption is getting the user to register on the ReadOz website. </a:t>
            </a:r>
          </a:p>
          <a:p>
            <a:endParaRPr lang="en-US" sz="1600">
              <a:latin typeface="Garamond" pitchFamily="18" charset="0"/>
            </a:endParaRPr>
          </a:p>
          <a:p>
            <a:r>
              <a:rPr lang="en-US" sz="1600" b="1">
                <a:latin typeface="Garamond" pitchFamily="18" charset="0"/>
              </a:rPr>
              <a:t>ReadOz Solution:</a:t>
            </a:r>
          </a:p>
          <a:p>
            <a:r>
              <a:rPr lang="en-US" sz="1600">
                <a:latin typeface="Garamond" pitchFamily="18" charset="0"/>
              </a:rPr>
              <a:t>Incentize with special offers including free unlimited data storage, email accounts, etc. </a:t>
            </a:r>
            <a:endParaRPr lang="en-US"/>
          </a:p>
          <a:p>
            <a:endParaRPr lang="en-US"/>
          </a:p>
        </p:txBody>
      </p:sp>
      <p:sp>
        <p:nvSpPr>
          <p:cNvPr id="26640" name="Text Box 19"/>
          <p:cNvSpPr txBox="1">
            <a:spLocks noChangeArrowheads="1"/>
          </p:cNvSpPr>
          <p:nvPr/>
        </p:nvSpPr>
        <p:spPr bwMode="auto">
          <a:xfrm>
            <a:off x="3194050" y="3771900"/>
            <a:ext cx="2597150" cy="2781300"/>
          </a:xfrm>
          <a:prstGeom prst="rect">
            <a:avLst/>
          </a:prstGeom>
          <a:noFill/>
          <a:ln w="9525">
            <a:noFill/>
            <a:miter lim="800000"/>
            <a:headEnd/>
            <a:tailEnd/>
          </a:ln>
        </p:spPr>
        <p:txBody>
          <a:bodyPr>
            <a:spAutoFit/>
          </a:bodyPr>
          <a:lstStyle/>
          <a:p>
            <a:r>
              <a:rPr lang="en-US" sz="1600" b="1">
                <a:latin typeface="Garamond" pitchFamily="18" charset="0"/>
              </a:rPr>
              <a:t>Key Event:</a:t>
            </a:r>
          </a:p>
          <a:p>
            <a:pPr algn="just"/>
            <a:r>
              <a:rPr lang="en-US" sz="1600">
                <a:latin typeface="Garamond" pitchFamily="18" charset="0"/>
              </a:rPr>
              <a:t>The downloading of the ReadOz platform is essential to user utilization of all ReadOz features and tools. </a:t>
            </a:r>
          </a:p>
          <a:p>
            <a:pPr algn="just"/>
            <a:endParaRPr lang="en-US" sz="1600">
              <a:latin typeface="Garamond" pitchFamily="18" charset="0"/>
            </a:endParaRPr>
          </a:p>
          <a:p>
            <a:pPr algn="just"/>
            <a:r>
              <a:rPr lang="en-US" sz="1600" b="1">
                <a:latin typeface="Garamond" pitchFamily="18" charset="0"/>
              </a:rPr>
              <a:t>ReadOz Solution:</a:t>
            </a:r>
            <a:r>
              <a:rPr lang="en-US" sz="1600">
                <a:latin typeface="Garamond" pitchFamily="18" charset="0"/>
              </a:rPr>
              <a:t> </a:t>
            </a:r>
          </a:p>
          <a:p>
            <a:pPr algn="just"/>
            <a:r>
              <a:rPr lang="en-US" sz="1600">
                <a:latin typeface="Garamond" pitchFamily="18" charset="0"/>
              </a:rPr>
              <a:t>Prompt user to download immediately after registration and offer incentives to go through steps. </a:t>
            </a:r>
            <a:endParaRPr lang="en-US"/>
          </a:p>
        </p:txBody>
      </p:sp>
      <p:sp>
        <p:nvSpPr>
          <p:cNvPr id="26641" name="AutoShape 20"/>
          <p:cNvSpPr>
            <a:spLocks noChangeArrowheads="1"/>
          </p:cNvSpPr>
          <p:nvPr/>
        </p:nvSpPr>
        <p:spPr bwMode="auto">
          <a:xfrm rot="-5400000">
            <a:off x="2806700" y="2501900"/>
            <a:ext cx="711200" cy="381000"/>
          </a:xfrm>
          <a:prstGeom prst="downArrow">
            <a:avLst>
              <a:gd name="adj1" fmla="val 50000"/>
              <a:gd name="adj2" fmla="val 25000"/>
            </a:avLst>
          </a:prstGeom>
          <a:solidFill>
            <a:srgbClr val="00FF00"/>
          </a:solidFill>
          <a:ln w="9525" algn="ctr">
            <a:solidFill>
              <a:srgbClr val="00FF00"/>
            </a:solidFill>
            <a:miter lim="800000"/>
            <a:headEnd/>
            <a:tailEnd/>
          </a:ln>
        </p:spPr>
        <p:txBody>
          <a:bodyPr wrap="none" anchor="ctr"/>
          <a:lstStyle/>
          <a:p>
            <a:endParaRPr lang="en-US"/>
          </a:p>
        </p:txBody>
      </p:sp>
      <p:sp>
        <p:nvSpPr>
          <p:cNvPr id="26642" name="AutoShape 21"/>
          <p:cNvSpPr>
            <a:spLocks noChangeArrowheads="1"/>
          </p:cNvSpPr>
          <p:nvPr/>
        </p:nvSpPr>
        <p:spPr bwMode="auto">
          <a:xfrm rot="-5400000">
            <a:off x="5549900" y="2425700"/>
            <a:ext cx="711200" cy="381000"/>
          </a:xfrm>
          <a:prstGeom prst="downArrow">
            <a:avLst>
              <a:gd name="adj1" fmla="val 50000"/>
              <a:gd name="adj2" fmla="val 25000"/>
            </a:avLst>
          </a:prstGeom>
          <a:solidFill>
            <a:srgbClr val="00FF00"/>
          </a:solidFill>
          <a:ln w="9525" algn="ctr">
            <a:solidFill>
              <a:srgbClr val="00FF00"/>
            </a:solidFill>
            <a:miter lim="800000"/>
            <a:headEnd/>
            <a:tailEnd/>
          </a:ln>
        </p:spPr>
        <p:txBody>
          <a:bodyPr wrap="none" anchor="ctr"/>
          <a:lstStyle/>
          <a:p>
            <a:endParaRPr lang="en-US"/>
          </a:p>
        </p:txBody>
      </p:sp>
      <p:sp>
        <p:nvSpPr>
          <p:cNvPr id="26643" name="Text Box 22"/>
          <p:cNvSpPr txBox="1">
            <a:spLocks noChangeArrowheads="1"/>
          </p:cNvSpPr>
          <p:nvPr/>
        </p:nvSpPr>
        <p:spPr bwMode="auto">
          <a:xfrm>
            <a:off x="8686800" y="6477000"/>
            <a:ext cx="457200" cy="366713"/>
          </a:xfrm>
          <a:prstGeom prst="rect">
            <a:avLst/>
          </a:prstGeom>
          <a:noFill/>
          <a:ln w="9525">
            <a:noFill/>
            <a:miter lim="800000"/>
            <a:headEnd/>
            <a:tailEnd/>
          </a:ln>
        </p:spPr>
        <p:txBody>
          <a:bodyPr>
            <a:spAutoFit/>
          </a:bodyPr>
          <a:lstStyle/>
          <a:p>
            <a:pPr marL="280988" indent="-280988" algn="r">
              <a:buClr>
                <a:srgbClr val="4D4D4D"/>
              </a:buClr>
              <a:buFont typeface="Wingdings" pitchFamily="2" charset="2"/>
              <a:buNone/>
            </a:pPr>
            <a:r>
              <a:rPr lang="en-US" b="1">
                <a:latin typeface="Garamond" pitchFamily="18" charset="0"/>
              </a:rPr>
              <a:t>26</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349250" y="242888"/>
            <a:ext cx="6432550" cy="366712"/>
          </a:xfrm>
          <a:prstGeom prst="rect">
            <a:avLst/>
          </a:prstGeom>
          <a:noFill/>
          <a:ln w="9525">
            <a:noFill/>
            <a:miter lim="800000"/>
            <a:headEnd/>
            <a:tailEnd/>
          </a:ln>
        </p:spPr>
        <p:txBody>
          <a:bodyPr>
            <a:spAutoFit/>
          </a:bodyPr>
          <a:lstStyle/>
          <a:p>
            <a:r>
              <a:rPr lang="en-US" b="1">
                <a:latin typeface="Garamond" pitchFamily="18" charset="0"/>
              </a:rPr>
              <a:t>“Stickiness” Factor Summary</a:t>
            </a:r>
          </a:p>
        </p:txBody>
      </p:sp>
      <p:sp>
        <p:nvSpPr>
          <p:cNvPr id="27651" name="Text Box 8"/>
          <p:cNvSpPr txBox="1">
            <a:spLocks noChangeArrowheads="1"/>
          </p:cNvSpPr>
          <p:nvPr/>
        </p:nvSpPr>
        <p:spPr bwMode="auto">
          <a:xfrm>
            <a:off x="304800" y="1066800"/>
            <a:ext cx="3962400" cy="4765675"/>
          </a:xfrm>
          <a:prstGeom prst="rect">
            <a:avLst/>
          </a:prstGeom>
          <a:noFill/>
          <a:ln w="9525">
            <a:noFill/>
            <a:miter lim="800000"/>
            <a:headEnd/>
            <a:tailEnd/>
          </a:ln>
        </p:spPr>
        <p:txBody>
          <a:bodyPr>
            <a:spAutoFit/>
          </a:bodyPr>
          <a:lstStyle/>
          <a:p>
            <a:pPr marL="339725" indent="-339725">
              <a:buFont typeface="Wingdings" pitchFamily="2" charset="2"/>
              <a:buChar char="Ø"/>
            </a:pPr>
            <a:r>
              <a:rPr lang="en-US" sz="1600">
                <a:latin typeface="Garamond" pitchFamily="18" charset="0"/>
              </a:rPr>
              <a:t>Word of Mouth is driven by the need to share.</a:t>
            </a:r>
          </a:p>
          <a:p>
            <a:pPr marL="339725" indent="-339725">
              <a:buFont typeface="Wingdings" pitchFamily="2" charset="2"/>
              <a:buChar char="Ø"/>
            </a:pPr>
            <a:endParaRPr lang="en-US" sz="1600">
              <a:latin typeface="Garamond" pitchFamily="18" charset="0"/>
            </a:endParaRPr>
          </a:p>
          <a:p>
            <a:pPr marL="339725" indent="-339725">
              <a:buFont typeface="Wingdings" pitchFamily="2" charset="2"/>
              <a:buChar char="Ø"/>
            </a:pPr>
            <a:r>
              <a:rPr lang="en-US" sz="1600">
                <a:latin typeface="Garamond" pitchFamily="18" charset="0"/>
              </a:rPr>
              <a:t>Free unlimited storage further enhances the chances of repeated sharing with new users unlike the limitation of capped free storage by competitors (i.e DropBox). </a:t>
            </a:r>
          </a:p>
          <a:p>
            <a:pPr marL="339725" indent="-339725">
              <a:buFont typeface="Wingdings" pitchFamily="2" charset="2"/>
              <a:buChar char="Ø"/>
            </a:pPr>
            <a:endParaRPr lang="en-US" sz="1600">
              <a:latin typeface="Garamond" pitchFamily="18" charset="0"/>
            </a:endParaRPr>
          </a:p>
          <a:p>
            <a:pPr marL="339725" indent="-339725">
              <a:buFont typeface="Wingdings" pitchFamily="2" charset="2"/>
              <a:buChar char="Ø"/>
            </a:pPr>
            <a:r>
              <a:rPr lang="en-US" sz="1600">
                <a:latin typeface="Garamond" pitchFamily="18" charset="0"/>
              </a:rPr>
              <a:t>Capture and data sync triggers page views</a:t>
            </a:r>
          </a:p>
          <a:p>
            <a:pPr marL="339725" indent="-339725">
              <a:buFont typeface="Wingdings" pitchFamily="2" charset="2"/>
              <a:buChar char="Ø"/>
            </a:pPr>
            <a:endParaRPr lang="en-US" sz="1600">
              <a:latin typeface="Garamond" pitchFamily="18" charset="0"/>
            </a:endParaRPr>
          </a:p>
          <a:p>
            <a:pPr marL="339725" indent="-339725">
              <a:buFont typeface="Wingdings" pitchFamily="2" charset="2"/>
              <a:buChar char="Ø"/>
            </a:pPr>
            <a:r>
              <a:rPr lang="en-US" sz="1600">
                <a:latin typeface="Garamond" pitchFamily="18" charset="0"/>
              </a:rPr>
              <a:t>Sharing fuels word of mouth or referrals</a:t>
            </a:r>
          </a:p>
          <a:p>
            <a:pPr marL="339725" indent="-339725">
              <a:buFont typeface="Wingdings" pitchFamily="2" charset="2"/>
              <a:buChar char="Ø"/>
            </a:pPr>
            <a:endParaRPr lang="en-US" sz="1600">
              <a:latin typeface="Garamond" pitchFamily="18" charset="0"/>
            </a:endParaRPr>
          </a:p>
          <a:p>
            <a:pPr marL="339725" indent="-339725">
              <a:buFont typeface="Wingdings" pitchFamily="2" charset="2"/>
              <a:buChar char="Ø"/>
            </a:pPr>
            <a:r>
              <a:rPr lang="en-US" sz="1600">
                <a:latin typeface="Garamond" pitchFamily="18" charset="0"/>
              </a:rPr>
              <a:t>Synch to email box provides connector which allows for email updates and incentives to be directed towards user. </a:t>
            </a:r>
          </a:p>
          <a:p>
            <a:pPr marL="339725" indent="-339725"/>
            <a:endParaRPr lang="en-US" sz="1600">
              <a:latin typeface="Garamond" pitchFamily="18" charset="0"/>
            </a:endParaRPr>
          </a:p>
          <a:p>
            <a:pPr marL="339725" indent="-339725"/>
            <a:endParaRPr lang="en-US" sz="1400">
              <a:latin typeface="Garamond" pitchFamily="18" charset="0"/>
            </a:endParaRPr>
          </a:p>
          <a:p>
            <a:pPr marL="339725" indent="-339725"/>
            <a:endParaRPr lang="en-US"/>
          </a:p>
          <a:p>
            <a:pPr marL="339725" indent="-339725"/>
            <a:endParaRPr lang="en-US">
              <a:latin typeface="Garamond" pitchFamily="18" charset="0"/>
            </a:endParaRPr>
          </a:p>
        </p:txBody>
      </p:sp>
      <p:pic>
        <p:nvPicPr>
          <p:cNvPr id="27652" name="Picture 10"/>
          <p:cNvPicPr>
            <a:picLocks noChangeAspect="1" noChangeArrowheads="1"/>
          </p:cNvPicPr>
          <p:nvPr/>
        </p:nvPicPr>
        <p:blipFill>
          <a:blip r:embed="rId2" cstate="print"/>
          <a:srcRect/>
          <a:stretch>
            <a:fillRect/>
          </a:stretch>
        </p:blipFill>
        <p:spPr bwMode="auto">
          <a:xfrm>
            <a:off x="4343400" y="1143000"/>
            <a:ext cx="4572000" cy="3886200"/>
          </a:xfrm>
          <a:prstGeom prst="rect">
            <a:avLst/>
          </a:prstGeom>
          <a:noFill/>
          <a:ln w="9525">
            <a:noFill/>
            <a:miter lim="800000"/>
            <a:headEnd/>
            <a:tailEnd/>
          </a:ln>
        </p:spPr>
      </p:pic>
      <p:sp>
        <p:nvSpPr>
          <p:cNvPr id="27653" name="AutoShape 11"/>
          <p:cNvSpPr>
            <a:spLocks noChangeArrowheads="1"/>
          </p:cNvSpPr>
          <p:nvPr/>
        </p:nvSpPr>
        <p:spPr bwMode="auto">
          <a:xfrm>
            <a:off x="304800" y="5562600"/>
            <a:ext cx="8534400" cy="609600"/>
          </a:xfrm>
          <a:prstGeom prst="roundRect">
            <a:avLst>
              <a:gd name="adj" fmla="val 16667"/>
            </a:avLst>
          </a:prstGeom>
          <a:solidFill>
            <a:schemeClr val="tx1"/>
          </a:solidFill>
          <a:ln w="9525">
            <a:solidFill>
              <a:srgbClr val="808080"/>
            </a:solidFill>
            <a:round/>
            <a:headEnd/>
            <a:tailEnd/>
          </a:ln>
        </p:spPr>
        <p:txBody>
          <a:bodyPr wrap="none" anchor="ctr"/>
          <a:lstStyle/>
          <a:p>
            <a:pPr algn="ctr"/>
            <a:r>
              <a:rPr lang="en-US" sz="1400" b="1">
                <a:solidFill>
                  <a:schemeClr val="bg1"/>
                </a:solidFill>
                <a:latin typeface="Garamond" pitchFamily="18" charset="0"/>
              </a:rPr>
              <a:t>Proven Semi-Sticky already, just needs steroids (capital) to push Company towards success! </a:t>
            </a:r>
          </a:p>
        </p:txBody>
      </p:sp>
      <p:sp>
        <p:nvSpPr>
          <p:cNvPr id="27654" name="Text Box 12"/>
          <p:cNvSpPr txBox="1">
            <a:spLocks noChangeArrowheads="1"/>
          </p:cNvSpPr>
          <p:nvPr/>
        </p:nvSpPr>
        <p:spPr bwMode="auto">
          <a:xfrm>
            <a:off x="8686800" y="6477000"/>
            <a:ext cx="457200" cy="366713"/>
          </a:xfrm>
          <a:prstGeom prst="rect">
            <a:avLst/>
          </a:prstGeom>
          <a:noFill/>
          <a:ln w="9525">
            <a:noFill/>
            <a:miter lim="800000"/>
            <a:headEnd/>
            <a:tailEnd/>
          </a:ln>
        </p:spPr>
        <p:txBody>
          <a:bodyPr>
            <a:spAutoFit/>
          </a:bodyPr>
          <a:lstStyle/>
          <a:p>
            <a:pPr marL="280988" indent="-280988" algn="r">
              <a:buClr>
                <a:srgbClr val="4D4D4D"/>
              </a:buClr>
              <a:buFont typeface="Wingdings" pitchFamily="2" charset="2"/>
              <a:buNone/>
            </a:pPr>
            <a:r>
              <a:rPr lang="en-US" b="1">
                <a:latin typeface="Garamond" pitchFamily="18" charset="0"/>
              </a:rPr>
              <a:t>27</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349250" y="242888"/>
            <a:ext cx="6432550" cy="366712"/>
          </a:xfrm>
          <a:prstGeom prst="rect">
            <a:avLst/>
          </a:prstGeom>
          <a:noFill/>
          <a:ln w="9525">
            <a:noFill/>
            <a:miter lim="800000"/>
            <a:headEnd/>
            <a:tailEnd/>
          </a:ln>
        </p:spPr>
        <p:txBody>
          <a:bodyPr>
            <a:spAutoFit/>
          </a:bodyPr>
          <a:lstStyle/>
          <a:p>
            <a:r>
              <a:rPr lang="en-US" b="1">
                <a:latin typeface="Garamond" pitchFamily="18" charset="0"/>
              </a:rPr>
              <a:t>ReadOz Version 2.0 wire-Frame Screen Shot </a:t>
            </a:r>
          </a:p>
        </p:txBody>
      </p:sp>
      <p:sp>
        <p:nvSpPr>
          <p:cNvPr id="28675" name="Text Box 9"/>
          <p:cNvSpPr txBox="1">
            <a:spLocks noChangeArrowheads="1"/>
          </p:cNvSpPr>
          <p:nvPr/>
        </p:nvSpPr>
        <p:spPr bwMode="auto">
          <a:xfrm>
            <a:off x="8686800" y="6477000"/>
            <a:ext cx="457200" cy="366713"/>
          </a:xfrm>
          <a:prstGeom prst="rect">
            <a:avLst/>
          </a:prstGeom>
          <a:noFill/>
          <a:ln w="9525">
            <a:noFill/>
            <a:miter lim="800000"/>
            <a:headEnd/>
            <a:tailEnd/>
          </a:ln>
        </p:spPr>
        <p:txBody>
          <a:bodyPr>
            <a:spAutoFit/>
          </a:bodyPr>
          <a:lstStyle/>
          <a:p>
            <a:pPr marL="280988" indent="-280988" algn="r">
              <a:buClr>
                <a:srgbClr val="4D4D4D"/>
              </a:buClr>
              <a:buFont typeface="Wingdings" pitchFamily="2" charset="2"/>
              <a:buNone/>
            </a:pPr>
            <a:r>
              <a:rPr lang="en-US" b="1">
                <a:latin typeface="Garamond" pitchFamily="18" charset="0"/>
              </a:rPr>
              <a:t>28</a:t>
            </a:r>
          </a:p>
        </p:txBody>
      </p:sp>
      <p:pic>
        <p:nvPicPr>
          <p:cNvPr id="28676" name="Picture 10"/>
          <p:cNvPicPr>
            <a:picLocks noChangeAspect="1" noChangeArrowheads="1"/>
          </p:cNvPicPr>
          <p:nvPr/>
        </p:nvPicPr>
        <p:blipFill>
          <a:blip r:embed="rId2" cstate="print"/>
          <a:srcRect/>
          <a:stretch>
            <a:fillRect/>
          </a:stretch>
        </p:blipFill>
        <p:spPr bwMode="auto">
          <a:xfrm>
            <a:off x="1395413" y="1544638"/>
            <a:ext cx="6376987" cy="3941762"/>
          </a:xfrm>
          <a:prstGeom prst="rect">
            <a:avLst/>
          </a:prstGeom>
          <a:noFill/>
          <a:ln w="9525">
            <a:solidFill>
              <a:schemeClr val="tx1"/>
            </a:solidFill>
            <a:miter lim="800000"/>
            <a:headEnd/>
            <a:tailEnd/>
          </a:ln>
        </p:spPr>
      </p:pic>
      <p:sp>
        <p:nvSpPr>
          <p:cNvPr id="28677" name="AutoShape 11"/>
          <p:cNvSpPr>
            <a:spLocks noChangeArrowheads="1"/>
          </p:cNvSpPr>
          <p:nvPr/>
        </p:nvSpPr>
        <p:spPr bwMode="auto">
          <a:xfrm>
            <a:off x="7620000" y="3124200"/>
            <a:ext cx="1371600" cy="762000"/>
          </a:xfrm>
          <a:prstGeom prst="wedgeRoundRectCallout">
            <a:avLst>
              <a:gd name="adj1" fmla="val -40972"/>
              <a:gd name="adj2" fmla="val 70000"/>
              <a:gd name="adj3" fmla="val 16667"/>
            </a:avLst>
          </a:prstGeom>
          <a:solidFill>
            <a:schemeClr val="tx1"/>
          </a:solidFill>
          <a:ln w="9525">
            <a:solidFill>
              <a:schemeClr val="tx1"/>
            </a:solidFill>
            <a:miter lim="800000"/>
            <a:headEnd/>
            <a:tailEnd/>
          </a:ln>
        </p:spPr>
        <p:txBody>
          <a:bodyPr/>
          <a:lstStyle/>
          <a:p>
            <a:pPr algn="ctr"/>
            <a:r>
              <a:rPr lang="en-US" sz="1200">
                <a:solidFill>
                  <a:schemeClr val="bg1"/>
                </a:solidFill>
                <a:latin typeface="Garamond" pitchFamily="18" charset="0"/>
              </a:rPr>
              <a:t>Vertical</a:t>
            </a:r>
          </a:p>
          <a:p>
            <a:pPr algn="ctr"/>
            <a:r>
              <a:rPr lang="en-US" sz="1200">
                <a:solidFill>
                  <a:schemeClr val="bg1"/>
                </a:solidFill>
                <a:latin typeface="Garamond" pitchFamily="18" charset="0"/>
              </a:rPr>
              <a:t>Advertising</a:t>
            </a:r>
          </a:p>
          <a:p>
            <a:pPr algn="ctr"/>
            <a:r>
              <a:rPr lang="en-US" sz="1200">
                <a:solidFill>
                  <a:schemeClr val="bg1"/>
                </a:solidFill>
                <a:latin typeface="Garamond" pitchFamily="18" charset="0"/>
              </a:rPr>
              <a:t>Space</a:t>
            </a:r>
          </a:p>
        </p:txBody>
      </p:sp>
      <p:sp>
        <p:nvSpPr>
          <p:cNvPr id="28678" name="AutoShape 12"/>
          <p:cNvSpPr>
            <a:spLocks noChangeArrowheads="1"/>
          </p:cNvSpPr>
          <p:nvPr/>
        </p:nvSpPr>
        <p:spPr bwMode="auto">
          <a:xfrm>
            <a:off x="7620000" y="1524000"/>
            <a:ext cx="1371600" cy="762000"/>
          </a:xfrm>
          <a:prstGeom prst="wedgeRoundRectCallout">
            <a:avLst>
              <a:gd name="adj1" fmla="val -65741"/>
              <a:gd name="adj2" fmla="val 833"/>
              <a:gd name="adj3" fmla="val 16667"/>
            </a:avLst>
          </a:prstGeom>
          <a:solidFill>
            <a:schemeClr val="tx1"/>
          </a:solidFill>
          <a:ln w="9525">
            <a:solidFill>
              <a:schemeClr val="tx1"/>
            </a:solidFill>
            <a:miter lim="800000"/>
            <a:headEnd/>
            <a:tailEnd/>
          </a:ln>
        </p:spPr>
        <p:txBody>
          <a:bodyPr/>
          <a:lstStyle/>
          <a:p>
            <a:pPr algn="ctr"/>
            <a:r>
              <a:rPr lang="en-US" sz="1200">
                <a:solidFill>
                  <a:schemeClr val="bg1"/>
                </a:solidFill>
                <a:latin typeface="Garamond" pitchFamily="18" charset="0"/>
              </a:rPr>
              <a:t>Document </a:t>
            </a:r>
          </a:p>
          <a:p>
            <a:pPr algn="ctr"/>
            <a:r>
              <a:rPr lang="en-US" sz="1200">
                <a:solidFill>
                  <a:schemeClr val="bg1"/>
                </a:solidFill>
                <a:latin typeface="Garamond" pitchFamily="18" charset="0"/>
              </a:rPr>
              <a:t>Search </a:t>
            </a:r>
          </a:p>
          <a:p>
            <a:pPr algn="ctr"/>
            <a:r>
              <a:rPr lang="en-US" sz="1200">
                <a:solidFill>
                  <a:schemeClr val="bg1"/>
                </a:solidFill>
                <a:latin typeface="Garamond" pitchFamily="18" charset="0"/>
              </a:rPr>
              <a:t>Function</a:t>
            </a:r>
          </a:p>
        </p:txBody>
      </p:sp>
      <p:sp>
        <p:nvSpPr>
          <p:cNvPr id="28679" name="AutoShape 13"/>
          <p:cNvSpPr>
            <a:spLocks noChangeArrowheads="1"/>
          </p:cNvSpPr>
          <p:nvPr/>
        </p:nvSpPr>
        <p:spPr bwMode="auto">
          <a:xfrm>
            <a:off x="2667000" y="5715000"/>
            <a:ext cx="1371600" cy="762000"/>
          </a:xfrm>
          <a:prstGeom prst="wedgeRoundRectCallout">
            <a:avLst>
              <a:gd name="adj1" fmla="val -23958"/>
              <a:gd name="adj2" fmla="val -106875"/>
              <a:gd name="adj3" fmla="val 16667"/>
            </a:avLst>
          </a:prstGeom>
          <a:solidFill>
            <a:schemeClr val="tx1"/>
          </a:solidFill>
          <a:ln w="9525">
            <a:solidFill>
              <a:schemeClr val="tx1"/>
            </a:solidFill>
            <a:miter lim="800000"/>
            <a:headEnd/>
            <a:tailEnd/>
          </a:ln>
        </p:spPr>
        <p:txBody>
          <a:bodyPr/>
          <a:lstStyle/>
          <a:p>
            <a:pPr algn="ctr"/>
            <a:r>
              <a:rPr lang="en-US" sz="1200">
                <a:solidFill>
                  <a:schemeClr val="bg1"/>
                </a:solidFill>
                <a:latin typeface="Garamond" pitchFamily="18" charset="0"/>
              </a:rPr>
              <a:t>Documents</a:t>
            </a:r>
          </a:p>
          <a:p>
            <a:pPr algn="ctr"/>
            <a:r>
              <a:rPr lang="en-US" sz="1200">
                <a:solidFill>
                  <a:schemeClr val="bg1"/>
                </a:solidFill>
                <a:latin typeface="Garamond" pitchFamily="18" charset="0"/>
              </a:rPr>
              <a:t>Created by Author for Sale</a:t>
            </a:r>
          </a:p>
          <a:p>
            <a:pPr algn="ctr"/>
            <a:endParaRPr lang="en-US" sz="1200">
              <a:solidFill>
                <a:schemeClr val="bg1"/>
              </a:solidFill>
              <a:latin typeface="Garamond" pitchFamily="18" charset="0"/>
            </a:endParaRPr>
          </a:p>
        </p:txBody>
      </p:sp>
      <p:sp>
        <p:nvSpPr>
          <p:cNvPr id="28680" name="AutoShape 14"/>
          <p:cNvSpPr>
            <a:spLocks noChangeArrowheads="1"/>
          </p:cNvSpPr>
          <p:nvPr/>
        </p:nvSpPr>
        <p:spPr bwMode="auto">
          <a:xfrm>
            <a:off x="4800600" y="5867400"/>
            <a:ext cx="1371600" cy="762000"/>
          </a:xfrm>
          <a:prstGeom prst="wedgeRoundRectCallout">
            <a:avLst>
              <a:gd name="adj1" fmla="val -141898"/>
              <a:gd name="adj2" fmla="val -243750"/>
              <a:gd name="adj3" fmla="val 16667"/>
            </a:avLst>
          </a:prstGeom>
          <a:solidFill>
            <a:schemeClr val="tx1"/>
          </a:solidFill>
          <a:ln w="9525">
            <a:solidFill>
              <a:schemeClr val="tx1"/>
            </a:solidFill>
            <a:miter lim="800000"/>
            <a:headEnd/>
            <a:tailEnd/>
          </a:ln>
        </p:spPr>
        <p:txBody>
          <a:bodyPr/>
          <a:lstStyle/>
          <a:p>
            <a:pPr algn="ctr"/>
            <a:r>
              <a:rPr lang="en-US" sz="1200">
                <a:solidFill>
                  <a:schemeClr val="bg1"/>
                </a:solidFill>
                <a:latin typeface="Garamond" pitchFamily="18" charset="0"/>
              </a:rPr>
              <a:t>Document Recent - Viewing</a:t>
            </a:r>
          </a:p>
          <a:p>
            <a:pPr algn="ctr"/>
            <a:r>
              <a:rPr lang="en-US" sz="1200">
                <a:solidFill>
                  <a:schemeClr val="bg1"/>
                </a:solidFill>
                <a:latin typeface="Garamond" pitchFamily="18" charset="0"/>
              </a:rPr>
              <a:t>History</a:t>
            </a:r>
          </a:p>
          <a:p>
            <a:pPr algn="ctr"/>
            <a:endParaRPr lang="en-US" sz="1200">
              <a:solidFill>
                <a:schemeClr val="bg1"/>
              </a:solidFill>
              <a:latin typeface="Garamond" pitchFamily="18" charset="0"/>
            </a:endParaRPr>
          </a:p>
        </p:txBody>
      </p:sp>
      <p:sp>
        <p:nvSpPr>
          <p:cNvPr id="28681" name="AutoShape 15"/>
          <p:cNvSpPr>
            <a:spLocks noChangeArrowheads="1"/>
          </p:cNvSpPr>
          <p:nvPr/>
        </p:nvSpPr>
        <p:spPr bwMode="auto">
          <a:xfrm>
            <a:off x="152400" y="3657600"/>
            <a:ext cx="1371600" cy="762000"/>
          </a:xfrm>
          <a:prstGeom prst="wedgeRoundRectCallout">
            <a:avLst>
              <a:gd name="adj1" fmla="val 66667"/>
              <a:gd name="adj2" fmla="val 45417"/>
              <a:gd name="adj3" fmla="val 16667"/>
            </a:avLst>
          </a:prstGeom>
          <a:solidFill>
            <a:schemeClr val="tx1"/>
          </a:solidFill>
          <a:ln w="9525">
            <a:solidFill>
              <a:schemeClr val="tx1"/>
            </a:solidFill>
            <a:miter lim="800000"/>
            <a:headEnd/>
            <a:tailEnd/>
          </a:ln>
        </p:spPr>
        <p:txBody>
          <a:bodyPr/>
          <a:lstStyle/>
          <a:p>
            <a:pPr algn="ctr"/>
            <a:r>
              <a:rPr lang="en-US" sz="1200">
                <a:solidFill>
                  <a:schemeClr val="bg1"/>
                </a:solidFill>
                <a:latin typeface="Garamond" pitchFamily="18" charset="0"/>
              </a:rPr>
              <a:t>Interest</a:t>
            </a:r>
          </a:p>
          <a:p>
            <a:pPr algn="ctr"/>
            <a:r>
              <a:rPr lang="en-US" sz="1200">
                <a:solidFill>
                  <a:schemeClr val="bg1"/>
                </a:solidFill>
                <a:latin typeface="Garamond" pitchFamily="18" charset="0"/>
              </a:rPr>
              <a:t>Categories</a:t>
            </a:r>
          </a:p>
        </p:txBody>
      </p:sp>
      <p:sp>
        <p:nvSpPr>
          <p:cNvPr id="28682" name="AutoShape 16"/>
          <p:cNvSpPr>
            <a:spLocks noChangeArrowheads="1"/>
          </p:cNvSpPr>
          <p:nvPr/>
        </p:nvSpPr>
        <p:spPr bwMode="auto">
          <a:xfrm>
            <a:off x="152400" y="1676400"/>
            <a:ext cx="1371600" cy="762000"/>
          </a:xfrm>
          <a:prstGeom prst="wedgeRoundRectCallout">
            <a:avLst>
              <a:gd name="adj1" fmla="val 39468"/>
              <a:gd name="adj2" fmla="val 65417"/>
              <a:gd name="adj3" fmla="val 16667"/>
            </a:avLst>
          </a:prstGeom>
          <a:solidFill>
            <a:schemeClr val="tx1"/>
          </a:solidFill>
          <a:ln w="9525">
            <a:solidFill>
              <a:schemeClr val="tx1"/>
            </a:solidFill>
            <a:miter lim="800000"/>
            <a:headEnd/>
            <a:tailEnd/>
          </a:ln>
        </p:spPr>
        <p:txBody>
          <a:bodyPr/>
          <a:lstStyle/>
          <a:p>
            <a:pPr algn="ctr"/>
            <a:r>
              <a:rPr lang="en-US" sz="1200">
                <a:solidFill>
                  <a:schemeClr val="bg1"/>
                </a:solidFill>
                <a:latin typeface="Garamond" pitchFamily="18" charset="0"/>
              </a:rPr>
              <a:t>High-Level</a:t>
            </a:r>
          </a:p>
          <a:p>
            <a:pPr algn="ctr"/>
            <a:r>
              <a:rPr lang="en-US" sz="1200">
                <a:solidFill>
                  <a:schemeClr val="bg1"/>
                </a:solidFill>
                <a:latin typeface="Garamond" pitchFamily="18" charset="0"/>
              </a:rPr>
              <a:t>Navigation</a:t>
            </a:r>
          </a:p>
          <a:p>
            <a:pPr algn="ctr"/>
            <a:r>
              <a:rPr lang="en-US" sz="1200">
                <a:solidFill>
                  <a:schemeClr val="bg1"/>
                </a:solidFill>
                <a:latin typeface="Garamond" pitchFamily="18" charset="0"/>
              </a:rPr>
              <a:t>Bar</a:t>
            </a:r>
          </a:p>
        </p:txBody>
      </p:sp>
      <p:sp>
        <p:nvSpPr>
          <p:cNvPr id="28683" name="AutoShape 17"/>
          <p:cNvSpPr>
            <a:spLocks noChangeArrowheads="1"/>
          </p:cNvSpPr>
          <p:nvPr/>
        </p:nvSpPr>
        <p:spPr bwMode="auto">
          <a:xfrm>
            <a:off x="3276600" y="914400"/>
            <a:ext cx="1371600" cy="990600"/>
          </a:xfrm>
          <a:prstGeom prst="wedgeRoundRectCallout">
            <a:avLst>
              <a:gd name="adj1" fmla="val 17245"/>
              <a:gd name="adj2" fmla="val 81412"/>
              <a:gd name="adj3" fmla="val 16667"/>
            </a:avLst>
          </a:prstGeom>
          <a:solidFill>
            <a:schemeClr val="tx1"/>
          </a:solidFill>
          <a:ln w="9525">
            <a:solidFill>
              <a:schemeClr val="tx1"/>
            </a:solidFill>
            <a:miter lim="800000"/>
            <a:headEnd/>
            <a:tailEnd/>
          </a:ln>
        </p:spPr>
        <p:txBody>
          <a:bodyPr/>
          <a:lstStyle/>
          <a:p>
            <a:pPr algn="ctr"/>
            <a:r>
              <a:rPr lang="en-US" sz="1200">
                <a:solidFill>
                  <a:schemeClr val="bg1"/>
                </a:solidFill>
                <a:latin typeface="Garamond" pitchFamily="18" charset="0"/>
              </a:rPr>
              <a:t>Multiple</a:t>
            </a:r>
          </a:p>
          <a:p>
            <a:pPr algn="ctr"/>
            <a:r>
              <a:rPr lang="en-US" sz="1200">
                <a:solidFill>
                  <a:schemeClr val="bg1"/>
                </a:solidFill>
                <a:latin typeface="Garamond" pitchFamily="18" charset="0"/>
              </a:rPr>
              <a:t>Knowledge</a:t>
            </a:r>
          </a:p>
          <a:p>
            <a:pPr algn="ctr"/>
            <a:r>
              <a:rPr lang="en-US" sz="1200">
                <a:solidFill>
                  <a:schemeClr val="bg1"/>
                </a:solidFill>
                <a:latin typeface="Garamond" pitchFamily="18" charset="0"/>
              </a:rPr>
              <a:t>Toolbar &amp;</a:t>
            </a:r>
          </a:p>
          <a:p>
            <a:pPr algn="ctr"/>
            <a:r>
              <a:rPr lang="en-US" sz="1200">
                <a:solidFill>
                  <a:schemeClr val="bg1"/>
                </a:solidFill>
                <a:latin typeface="Garamond" pitchFamily="18" charset="0"/>
              </a:rPr>
              <a:t>Features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349250" y="242888"/>
            <a:ext cx="6432550" cy="366712"/>
          </a:xfrm>
          <a:prstGeom prst="rect">
            <a:avLst/>
          </a:prstGeom>
          <a:noFill/>
          <a:ln w="9525">
            <a:noFill/>
            <a:miter lim="800000"/>
            <a:headEnd/>
            <a:tailEnd/>
          </a:ln>
        </p:spPr>
        <p:txBody>
          <a:bodyPr>
            <a:spAutoFit/>
          </a:bodyPr>
          <a:lstStyle/>
          <a:p>
            <a:r>
              <a:rPr lang="en-US" b="1">
                <a:latin typeface="Garamond" pitchFamily="18" charset="0"/>
              </a:rPr>
              <a:t>Key Metrics – Desire to Understand End User/Service/Info. </a:t>
            </a:r>
          </a:p>
        </p:txBody>
      </p:sp>
      <p:sp>
        <p:nvSpPr>
          <p:cNvPr id="29699" name="Text Box 3"/>
          <p:cNvSpPr txBox="1">
            <a:spLocks noChangeArrowheads="1"/>
          </p:cNvSpPr>
          <p:nvPr/>
        </p:nvSpPr>
        <p:spPr bwMode="auto">
          <a:xfrm>
            <a:off x="6096000" y="974725"/>
            <a:ext cx="2667000" cy="5935663"/>
          </a:xfrm>
          <a:prstGeom prst="rect">
            <a:avLst/>
          </a:prstGeom>
          <a:noFill/>
          <a:ln w="9525">
            <a:noFill/>
            <a:miter lim="800000"/>
            <a:headEnd/>
            <a:tailEnd/>
          </a:ln>
        </p:spPr>
        <p:txBody>
          <a:bodyPr>
            <a:spAutoFit/>
          </a:bodyPr>
          <a:lstStyle/>
          <a:p>
            <a:pPr marL="280988" indent="-280988">
              <a:spcBef>
                <a:spcPct val="35000"/>
              </a:spcBef>
              <a:buFont typeface="Wingdings" pitchFamily="2" charset="2"/>
              <a:buChar char="ü"/>
            </a:pPr>
            <a:r>
              <a:rPr lang="en-US" sz="1100" b="1">
                <a:latin typeface="Garamond" pitchFamily="18" charset="0"/>
              </a:rPr>
              <a:t>Viral Metrics</a:t>
            </a:r>
          </a:p>
          <a:p>
            <a:pPr marL="280988" indent="-280988">
              <a:spcBef>
                <a:spcPct val="35000"/>
              </a:spcBef>
              <a:buFont typeface="Wingdings" pitchFamily="2" charset="2"/>
              <a:buChar char="ü"/>
            </a:pPr>
            <a:endParaRPr lang="en-US" sz="1100" b="1">
              <a:latin typeface="Garamond" pitchFamily="18" charset="0"/>
            </a:endParaRPr>
          </a:p>
          <a:p>
            <a:pPr marL="280988" indent="-280988">
              <a:spcBef>
                <a:spcPct val="35000"/>
              </a:spcBef>
              <a:buFont typeface="Wingdings" pitchFamily="2" charset="2"/>
              <a:buChar char="ü"/>
            </a:pPr>
            <a:r>
              <a:rPr lang="en-US" sz="1100" b="1">
                <a:latin typeface="Garamond" pitchFamily="18" charset="0"/>
              </a:rPr>
              <a:t>Word of Mouth metrics</a:t>
            </a:r>
          </a:p>
          <a:p>
            <a:pPr marL="280988" indent="-280988">
              <a:spcBef>
                <a:spcPct val="35000"/>
              </a:spcBef>
              <a:buFont typeface="Wingdings" pitchFamily="2" charset="2"/>
              <a:buChar char="ü"/>
            </a:pPr>
            <a:endParaRPr lang="en-US" sz="1100" b="1">
              <a:latin typeface="Garamond" pitchFamily="18" charset="0"/>
            </a:endParaRPr>
          </a:p>
          <a:p>
            <a:pPr marL="280988" indent="-280988">
              <a:spcBef>
                <a:spcPct val="35000"/>
              </a:spcBef>
              <a:buFont typeface="Wingdings" pitchFamily="2" charset="2"/>
              <a:buChar char="ü"/>
            </a:pPr>
            <a:r>
              <a:rPr lang="en-US" sz="1100" b="1">
                <a:latin typeface="Garamond" pitchFamily="18" charset="0"/>
              </a:rPr>
              <a:t>Cost Metrics</a:t>
            </a:r>
          </a:p>
          <a:p>
            <a:pPr marL="280988" indent="-280988">
              <a:spcBef>
                <a:spcPct val="35000"/>
              </a:spcBef>
              <a:buFont typeface="Wingdings" pitchFamily="2" charset="2"/>
              <a:buChar char="ü"/>
            </a:pPr>
            <a:endParaRPr lang="en-US" sz="1100" b="1">
              <a:latin typeface="Garamond" pitchFamily="18" charset="0"/>
            </a:endParaRPr>
          </a:p>
          <a:p>
            <a:pPr marL="280988" indent="-280988">
              <a:spcBef>
                <a:spcPct val="35000"/>
              </a:spcBef>
              <a:buFont typeface="Wingdings" pitchFamily="2" charset="2"/>
              <a:buChar char="ü"/>
            </a:pPr>
            <a:r>
              <a:rPr lang="en-US" sz="1100" b="1">
                <a:latin typeface="Garamond" pitchFamily="18" charset="0"/>
              </a:rPr>
              <a:t>Revenue metrics (monetization</a:t>
            </a:r>
          </a:p>
          <a:p>
            <a:pPr marL="280988" indent="-280988">
              <a:spcBef>
                <a:spcPct val="35000"/>
              </a:spcBef>
              <a:buFont typeface="Wingdings" pitchFamily="2" charset="2"/>
              <a:buChar char="ü"/>
            </a:pPr>
            <a:endParaRPr lang="en-US" sz="1100" b="1">
              <a:latin typeface="Garamond" pitchFamily="18" charset="0"/>
            </a:endParaRPr>
          </a:p>
          <a:p>
            <a:pPr marL="280988" indent="-280988">
              <a:spcBef>
                <a:spcPct val="35000"/>
              </a:spcBef>
              <a:buFont typeface="Wingdings" pitchFamily="2" charset="2"/>
              <a:buChar char="ü"/>
            </a:pPr>
            <a:r>
              <a:rPr lang="en-US" sz="1100" b="1">
                <a:latin typeface="Garamond" pitchFamily="18" charset="0"/>
              </a:rPr>
              <a:t>Traffic</a:t>
            </a:r>
          </a:p>
          <a:p>
            <a:pPr marL="280988" indent="-280988">
              <a:spcBef>
                <a:spcPct val="35000"/>
              </a:spcBef>
              <a:buFont typeface="Wingdings" pitchFamily="2" charset="2"/>
              <a:buChar char="ü"/>
            </a:pPr>
            <a:endParaRPr lang="en-US" sz="1100" b="1">
              <a:latin typeface="Garamond" pitchFamily="18" charset="0"/>
            </a:endParaRPr>
          </a:p>
          <a:p>
            <a:pPr marL="280988" indent="-280988">
              <a:spcBef>
                <a:spcPct val="35000"/>
              </a:spcBef>
              <a:buFont typeface="Wingdings" pitchFamily="2" charset="2"/>
              <a:buChar char="ü"/>
            </a:pPr>
            <a:r>
              <a:rPr lang="en-US" sz="1100" b="1">
                <a:latin typeface="Garamond" pitchFamily="18" charset="0"/>
              </a:rPr>
              <a:t>Number of documents per user</a:t>
            </a:r>
          </a:p>
          <a:p>
            <a:pPr marL="280988" indent="-280988">
              <a:spcBef>
                <a:spcPct val="35000"/>
              </a:spcBef>
              <a:buFont typeface="Wingdings" pitchFamily="2" charset="2"/>
              <a:buChar char="ü"/>
            </a:pPr>
            <a:endParaRPr lang="en-US" sz="1100" b="1">
              <a:latin typeface="Garamond" pitchFamily="18" charset="0"/>
            </a:endParaRPr>
          </a:p>
          <a:p>
            <a:pPr marL="280988" indent="-280988">
              <a:spcBef>
                <a:spcPct val="35000"/>
              </a:spcBef>
              <a:buFont typeface="Wingdings" pitchFamily="2" charset="2"/>
              <a:buChar char="ü"/>
            </a:pPr>
            <a:r>
              <a:rPr lang="en-US" sz="1100" b="1">
                <a:latin typeface="Garamond" pitchFamily="18" charset="0"/>
              </a:rPr>
              <a:t>Number of registered users</a:t>
            </a:r>
          </a:p>
          <a:p>
            <a:pPr marL="280988" indent="-280988">
              <a:spcBef>
                <a:spcPct val="35000"/>
              </a:spcBef>
              <a:buFont typeface="Wingdings" pitchFamily="2" charset="2"/>
              <a:buChar char="ü"/>
            </a:pPr>
            <a:endParaRPr lang="en-US" sz="1100" b="1">
              <a:latin typeface="Garamond" pitchFamily="18" charset="0"/>
            </a:endParaRPr>
          </a:p>
          <a:p>
            <a:pPr marL="280988" indent="-280988">
              <a:spcBef>
                <a:spcPct val="35000"/>
              </a:spcBef>
              <a:buFont typeface="Wingdings" pitchFamily="2" charset="2"/>
              <a:buChar char="ü"/>
            </a:pPr>
            <a:r>
              <a:rPr lang="en-US" sz="1100" b="1">
                <a:latin typeface="Garamond" pitchFamily="18" charset="0"/>
              </a:rPr>
              <a:t>Number of data capture downloads?</a:t>
            </a:r>
          </a:p>
          <a:p>
            <a:pPr marL="280988" indent="-280988">
              <a:spcBef>
                <a:spcPct val="35000"/>
              </a:spcBef>
              <a:buFont typeface="Wingdings" pitchFamily="2" charset="2"/>
              <a:buChar char="ü"/>
            </a:pPr>
            <a:endParaRPr lang="en-US" sz="1100" b="1">
              <a:latin typeface="Garamond" pitchFamily="18" charset="0"/>
            </a:endParaRPr>
          </a:p>
          <a:p>
            <a:pPr marL="280988" indent="-280988">
              <a:spcBef>
                <a:spcPct val="35000"/>
              </a:spcBef>
              <a:buFont typeface="Wingdings" pitchFamily="2" charset="2"/>
              <a:buChar char="ü"/>
            </a:pPr>
            <a:r>
              <a:rPr lang="en-US" sz="1100" b="1">
                <a:latin typeface="Garamond" pitchFamily="18" charset="0"/>
              </a:rPr>
              <a:t>Number of data syncs</a:t>
            </a:r>
          </a:p>
          <a:p>
            <a:pPr marL="280988" indent="-280988">
              <a:spcBef>
                <a:spcPct val="35000"/>
              </a:spcBef>
              <a:buFont typeface="Wingdings" pitchFamily="2" charset="2"/>
              <a:buChar char="ü"/>
            </a:pPr>
            <a:endParaRPr lang="en-US" sz="1100" b="1">
              <a:latin typeface="Garamond" pitchFamily="18" charset="0"/>
            </a:endParaRPr>
          </a:p>
          <a:p>
            <a:pPr marL="280988" indent="-280988">
              <a:spcBef>
                <a:spcPct val="35000"/>
              </a:spcBef>
              <a:buFont typeface="Wingdings" pitchFamily="2" charset="2"/>
              <a:buChar char="ü"/>
            </a:pPr>
            <a:r>
              <a:rPr lang="en-US" sz="1100" b="1">
                <a:latin typeface="Garamond" pitchFamily="18" charset="0"/>
              </a:rPr>
              <a:t>Number of document captures</a:t>
            </a:r>
          </a:p>
          <a:p>
            <a:pPr marL="280988" indent="-280988">
              <a:spcBef>
                <a:spcPct val="35000"/>
              </a:spcBef>
              <a:buFont typeface="Wingdings" pitchFamily="2" charset="2"/>
              <a:buChar char="ü"/>
            </a:pPr>
            <a:endParaRPr lang="en-US" sz="1100" b="1">
              <a:latin typeface="Garamond" pitchFamily="18" charset="0"/>
            </a:endParaRPr>
          </a:p>
          <a:p>
            <a:pPr marL="280988" indent="-280988">
              <a:spcBef>
                <a:spcPct val="35000"/>
              </a:spcBef>
              <a:buFont typeface="Wingdings" pitchFamily="2" charset="2"/>
              <a:buChar char="ü"/>
            </a:pPr>
            <a:r>
              <a:rPr lang="en-US" sz="1100" b="1">
                <a:latin typeface="Garamond" pitchFamily="18" charset="0"/>
              </a:rPr>
              <a:t>Number first deposits</a:t>
            </a:r>
          </a:p>
          <a:p>
            <a:pPr marL="280988" indent="-280988">
              <a:spcBef>
                <a:spcPct val="35000"/>
              </a:spcBef>
              <a:buFont typeface="Wingdings" pitchFamily="2" charset="2"/>
              <a:buChar char="ü"/>
            </a:pPr>
            <a:endParaRPr lang="en-US" sz="1100" b="1">
              <a:latin typeface="Garamond" pitchFamily="18" charset="0"/>
            </a:endParaRPr>
          </a:p>
          <a:p>
            <a:pPr marL="280988" indent="-280988">
              <a:spcBef>
                <a:spcPct val="35000"/>
              </a:spcBef>
              <a:buFont typeface="Wingdings" pitchFamily="2" charset="2"/>
              <a:buChar char="ü"/>
            </a:pPr>
            <a:r>
              <a:rPr lang="en-US" sz="1100" b="1">
                <a:latin typeface="Garamond" pitchFamily="18" charset="0"/>
              </a:rPr>
              <a:t>Number  of new registered users</a:t>
            </a:r>
          </a:p>
          <a:p>
            <a:pPr marL="280988" indent="-280988">
              <a:spcBef>
                <a:spcPct val="35000"/>
              </a:spcBef>
            </a:pPr>
            <a:endParaRPr lang="en-US" sz="1100" b="1">
              <a:latin typeface="Garamond" pitchFamily="18" charset="0"/>
            </a:endParaRPr>
          </a:p>
          <a:p>
            <a:pPr marL="280988" indent="-280988">
              <a:spcBef>
                <a:spcPct val="35000"/>
              </a:spcBef>
            </a:pPr>
            <a:endParaRPr lang="en-US" sz="1100" b="1">
              <a:latin typeface="Garamond" pitchFamily="18" charset="0"/>
            </a:endParaRPr>
          </a:p>
          <a:p>
            <a:pPr marL="280988" indent="-280988">
              <a:spcBef>
                <a:spcPct val="35000"/>
              </a:spcBef>
            </a:pPr>
            <a:endParaRPr lang="en-US" sz="1100" b="1">
              <a:latin typeface="Garamond" pitchFamily="18" charset="0"/>
            </a:endParaRPr>
          </a:p>
        </p:txBody>
      </p:sp>
      <p:sp>
        <p:nvSpPr>
          <p:cNvPr id="29700" name="Text Box 4"/>
          <p:cNvSpPr txBox="1">
            <a:spLocks noChangeArrowheads="1"/>
          </p:cNvSpPr>
          <p:nvPr/>
        </p:nvSpPr>
        <p:spPr bwMode="auto">
          <a:xfrm>
            <a:off x="304800" y="914400"/>
            <a:ext cx="2667000" cy="5800725"/>
          </a:xfrm>
          <a:prstGeom prst="rect">
            <a:avLst/>
          </a:prstGeom>
          <a:noFill/>
          <a:ln w="9525">
            <a:noFill/>
            <a:miter lim="800000"/>
            <a:headEnd/>
            <a:tailEnd/>
          </a:ln>
        </p:spPr>
        <p:txBody>
          <a:bodyPr>
            <a:spAutoFit/>
          </a:bodyPr>
          <a:lstStyle/>
          <a:p>
            <a:pPr marL="280988" indent="-280988">
              <a:lnSpc>
                <a:spcPct val="75000"/>
              </a:lnSpc>
              <a:spcBef>
                <a:spcPct val="35000"/>
              </a:spcBef>
              <a:buFont typeface="Wingdings" pitchFamily="2" charset="2"/>
              <a:buChar char="ü"/>
            </a:pPr>
            <a:r>
              <a:rPr lang="en-US" sz="1100" b="1">
                <a:latin typeface="Garamond" pitchFamily="18" charset="0"/>
              </a:rPr>
              <a:t>Number of visits</a:t>
            </a:r>
          </a:p>
          <a:p>
            <a:pPr marL="280988" indent="-280988">
              <a:lnSpc>
                <a:spcPct val="75000"/>
              </a:lnSpc>
              <a:spcBef>
                <a:spcPct val="35000"/>
              </a:spcBef>
              <a:buFont typeface="Wingdings" pitchFamily="2" charset="2"/>
              <a:buChar char="ü"/>
            </a:pPr>
            <a:endParaRPr lang="en-US" sz="1100" b="1">
              <a:latin typeface="Garamond" pitchFamily="18" charset="0"/>
            </a:endParaRPr>
          </a:p>
          <a:p>
            <a:pPr marL="280988" indent="-280988">
              <a:lnSpc>
                <a:spcPct val="75000"/>
              </a:lnSpc>
              <a:spcBef>
                <a:spcPct val="35000"/>
              </a:spcBef>
              <a:buFont typeface="Wingdings" pitchFamily="2" charset="2"/>
              <a:buChar char="ü"/>
            </a:pPr>
            <a:r>
              <a:rPr lang="en-US" sz="1100" b="1">
                <a:latin typeface="Garamond" pitchFamily="18" charset="0"/>
              </a:rPr>
              <a:t>Countries</a:t>
            </a:r>
          </a:p>
          <a:p>
            <a:pPr marL="280988" indent="-280988">
              <a:lnSpc>
                <a:spcPct val="75000"/>
              </a:lnSpc>
              <a:spcBef>
                <a:spcPct val="35000"/>
              </a:spcBef>
              <a:buFont typeface="Wingdings" pitchFamily="2" charset="2"/>
              <a:buChar char="ü"/>
            </a:pPr>
            <a:endParaRPr lang="en-US" sz="1100" b="1">
              <a:latin typeface="Garamond" pitchFamily="18" charset="0"/>
            </a:endParaRPr>
          </a:p>
          <a:p>
            <a:pPr marL="280988" indent="-280988">
              <a:lnSpc>
                <a:spcPct val="75000"/>
              </a:lnSpc>
              <a:spcBef>
                <a:spcPct val="35000"/>
              </a:spcBef>
              <a:buFont typeface="Wingdings" pitchFamily="2" charset="2"/>
              <a:buChar char="ü"/>
            </a:pPr>
            <a:r>
              <a:rPr lang="en-US" sz="1100" b="1">
                <a:latin typeface="Garamond" pitchFamily="18" charset="0"/>
              </a:rPr>
              <a:t>Cost per user acquired</a:t>
            </a:r>
          </a:p>
          <a:p>
            <a:pPr marL="280988" indent="-280988">
              <a:lnSpc>
                <a:spcPct val="75000"/>
              </a:lnSpc>
              <a:spcBef>
                <a:spcPct val="35000"/>
              </a:spcBef>
              <a:buFont typeface="Wingdings" pitchFamily="2" charset="2"/>
              <a:buChar char="ü"/>
            </a:pPr>
            <a:endParaRPr lang="en-US" sz="1100" b="1">
              <a:latin typeface="Garamond" pitchFamily="18" charset="0"/>
            </a:endParaRPr>
          </a:p>
          <a:p>
            <a:pPr marL="280988" indent="-280988">
              <a:lnSpc>
                <a:spcPct val="75000"/>
              </a:lnSpc>
              <a:spcBef>
                <a:spcPct val="35000"/>
              </a:spcBef>
              <a:buFont typeface="Wingdings" pitchFamily="2" charset="2"/>
              <a:buChar char="ü"/>
            </a:pPr>
            <a:r>
              <a:rPr lang="en-US" sz="1100" b="1">
                <a:latin typeface="Garamond" pitchFamily="18" charset="0"/>
              </a:rPr>
              <a:t>Cost per user serviced</a:t>
            </a:r>
          </a:p>
          <a:p>
            <a:pPr marL="280988" indent="-280988">
              <a:lnSpc>
                <a:spcPct val="75000"/>
              </a:lnSpc>
              <a:spcBef>
                <a:spcPct val="35000"/>
              </a:spcBef>
              <a:buFont typeface="Wingdings" pitchFamily="2" charset="2"/>
              <a:buChar char="ü"/>
            </a:pPr>
            <a:endParaRPr lang="en-US" sz="1100" b="1">
              <a:latin typeface="Garamond" pitchFamily="18" charset="0"/>
            </a:endParaRPr>
          </a:p>
          <a:p>
            <a:pPr marL="280988" indent="-280988">
              <a:lnSpc>
                <a:spcPct val="75000"/>
              </a:lnSpc>
              <a:spcBef>
                <a:spcPct val="35000"/>
              </a:spcBef>
              <a:buFont typeface="Wingdings" pitchFamily="2" charset="2"/>
              <a:buChar char="ü"/>
            </a:pPr>
            <a:r>
              <a:rPr lang="en-US" sz="1100" b="1">
                <a:latin typeface="Garamond" pitchFamily="18" charset="0"/>
              </a:rPr>
              <a:t>Revenue per user</a:t>
            </a:r>
          </a:p>
          <a:p>
            <a:pPr marL="280988" indent="-280988">
              <a:lnSpc>
                <a:spcPct val="75000"/>
              </a:lnSpc>
              <a:spcBef>
                <a:spcPct val="35000"/>
              </a:spcBef>
              <a:buFont typeface="Wingdings" pitchFamily="2" charset="2"/>
              <a:buChar char="ü"/>
            </a:pPr>
            <a:endParaRPr lang="en-US" sz="1100" b="1">
              <a:latin typeface="Garamond" pitchFamily="18" charset="0"/>
            </a:endParaRPr>
          </a:p>
          <a:p>
            <a:pPr marL="280988" indent="-280988">
              <a:lnSpc>
                <a:spcPct val="75000"/>
              </a:lnSpc>
              <a:spcBef>
                <a:spcPct val="35000"/>
              </a:spcBef>
              <a:buFont typeface="Wingdings" pitchFamily="2" charset="2"/>
              <a:buChar char="ü"/>
            </a:pPr>
            <a:r>
              <a:rPr lang="en-US" sz="1100" b="1">
                <a:latin typeface="Garamond" pitchFamily="18" charset="0"/>
              </a:rPr>
              <a:t>Viral coefficient</a:t>
            </a:r>
          </a:p>
          <a:p>
            <a:pPr marL="280988" indent="-280988">
              <a:lnSpc>
                <a:spcPct val="75000"/>
              </a:lnSpc>
              <a:spcBef>
                <a:spcPct val="35000"/>
              </a:spcBef>
              <a:buFont typeface="Wingdings" pitchFamily="2" charset="2"/>
              <a:buChar char="ü"/>
            </a:pPr>
            <a:endParaRPr lang="en-US" sz="1100" b="1">
              <a:latin typeface="Garamond" pitchFamily="18" charset="0"/>
            </a:endParaRPr>
          </a:p>
          <a:p>
            <a:pPr marL="280988" indent="-280988">
              <a:lnSpc>
                <a:spcPct val="75000"/>
              </a:lnSpc>
              <a:spcBef>
                <a:spcPct val="35000"/>
              </a:spcBef>
              <a:buFont typeface="Wingdings" pitchFamily="2" charset="2"/>
              <a:buChar char="ü"/>
            </a:pPr>
            <a:r>
              <a:rPr lang="en-US" sz="1100" b="1">
                <a:latin typeface="Garamond" pitchFamily="18" charset="0"/>
              </a:rPr>
              <a:t>Number of published documents </a:t>
            </a:r>
          </a:p>
          <a:p>
            <a:pPr marL="280988" indent="-280988">
              <a:lnSpc>
                <a:spcPct val="75000"/>
              </a:lnSpc>
              <a:spcBef>
                <a:spcPct val="35000"/>
              </a:spcBef>
              <a:buFont typeface="Wingdings" pitchFamily="2" charset="2"/>
              <a:buChar char="ü"/>
            </a:pPr>
            <a:endParaRPr lang="en-US" sz="1100" b="1">
              <a:latin typeface="Garamond" pitchFamily="18" charset="0"/>
            </a:endParaRPr>
          </a:p>
          <a:p>
            <a:pPr marL="280988" indent="-280988">
              <a:lnSpc>
                <a:spcPct val="75000"/>
              </a:lnSpc>
              <a:spcBef>
                <a:spcPct val="35000"/>
              </a:spcBef>
              <a:buFont typeface="Wingdings" pitchFamily="2" charset="2"/>
              <a:buChar char="ü"/>
            </a:pPr>
            <a:r>
              <a:rPr lang="en-US" sz="1100" b="1">
                <a:latin typeface="Garamond" pitchFamily="18" charset="0"/>
              </a:rPr>
              <a:t>Number of public documents </a:t>
            </a:r>
          </a:p>
          <a:p>
            <a:pPr marL="280988" indent="-280988">
              <a:lnSpc>
                <a:spcPct val="75000"/>
              </a:lnSpc>
              <a:spcBef>
                <a:spcPct val="35000"/>
              </a:spcBef>
              <a:buFont typeface="Wingdings" pitchFamily="2" charset="2"/>
              <a:buChar char="ü"/>
            </a:pPr>
            <a:endParaRPr lang="en-US" sz="1100" b="1">
              <a:latin typeface="Garamond" pitchFamily="18" charset="0"/>
            </a:endParaRPr>
          </a:p>
          <a:p>
            <a:pPr marL="280988" indent="-280988">
              <a:lnSpc>
                <a:spcPct val="75000"/>
              </a:lnSpc>
              <a:spcBef>
                <a:spcPct val="35000"/>
              </a:spcBef>
              <a:buFont typeface="Wingdings" pitchFamily="2" charset="2"/>
              <a:buChar char="ü"/>
            </a:pPr>
            <a:r>
              <a:rPr lang="en-US" sz="1100" b="1">
                <a:latin typeface="Garamond" pitchFamily="18" charset="0"/>
              </a:rPr>
              <a:t>Number of private documents</a:t>
            </a:r>
          </a:p>
          <a:p>
            <a:pPr marL="280988" indent="-280988">
              <a:lnSpc>
                <a:spcPct val="75000"/>
              </a:lnSpc>
              <a:spcBef>
                <a:spcPct val="35000"/>
              </a:spcBef>
              <a:buFont typeface="Wingdings" pitchFamily="2" charset="2"/>
              <a:buChar char="ü"/>
            </a:pPr>
            <a:endParaRPr lang="en-US" sz="1100" b="1">
              <a:latin typeface="Garamond" pitchFamily="18" charset="0"/>
            </a:endParaRPr>
          </a:p>
          <a:p>
            <a:pPr marL="280988" indent="-280988">
              <a:lnSpc>
                <a:spcPct val="75000"/>
              </a:lnSpc>
              <a:spcBef>
                <a:spcPct val="35000"/>
              </a:spcBef>
              <a:buFont typeface="Wingdings" pitchFamily="2" charset="2"/>
              <a:buChar char="ü"/>
            </a:pPr>
            <a:r>
              <a:rPr lang="en-US" sz="1100" b="1">
                <a:latin typeface="Garamond" pitchFamily="18" charset="0"/>
              </a:rPr>
              <a:t>Number of pages viewed </a:t>
            </a:r>
          </a:p>
          <a:p>
            <a:pPr marL="280988" indent="-280988">
              <a:lnSpc>
                <a:spcPct val="75000"/>
              </a:lnSpc>
              <a:spcBef>
                <a:spcPct val="35000"/>
              </a:spcBef>
              <a:buFont typeface="Wingdings" pitchFamily="2" charset="2"/>
              <a:buChar char="ü"/>
            </a:pPr>
            <a:r>
              <a:rPr lang="en-US" sz="1100" b="1">
                <a:latin typeface="Garamond" pitchFamily="18" charset="0"/>
              </a:rPr>
              <a:t/>
            </a:r>
            <a:br>
              <a:rPr lang="en-US" sz="1100" b="1">
                <a:latin typeface="Garamond" pitchFamily="18" charset="0"/>
              </a:rPr>
            </a:br>
            <a:r>
              <a:rPr lang="en-US" sz="1100" b="1">
                <a:latin typeface="Garamond" pitchFamily="18" charset="0"/>
              </a:rPr>
              <a:t>Number of visits per month</a:t>
            </a:r>
          </a:p>
          <a:p>
            <a:pPr marL="280988" indent="-280988">
              <a:lnSpc>
                <a:spcPct val="75000"/>
              </a:lnSpc>
              <a:spcBef>
                <a:spcPct val="35000"/>
              </a:spcBef>
              <a:buFont typeface="Wingdings" pitchFamily="2" charset="2"/>
              <a:buChar char="ü"/>
            </a:pPr>
            <a:endParaRPr lang="en-US" sz="1100" b="1">
              <a:latin typeface="Garamond" pitchFamily="18" charset="0"/>
            </a:endParaRPr>
          </a:p>
          <a:p>
            <a:pPr marL="280988" indent="-280988">
              <a:lnSpc>
                <a:spcPct val="75000"/>
              </a:lnSpc>
              <a:spcBef>
                <a:spcPct val="35000"/>
              </a:spcBef>
              <a:buFont typeface="Wingdings" pitchFamily="2" charset="2"/>
              <a:buChar char="ü"/>
            </a:pPr>
            <a:r>
              <a:rPr lang="en-US" sz="1100" b="1">
                <a:latin typeface="Garamond" pitchFamily="18" charset="0"/>
              </a:rPr>
              <a:t>Length of visits</a:t>
            </a:r>
          </a:p>
          <a:p>
            <a:pPr marL="280988" indent="-280988">
              <a:lnSpc>
                <a:spcPct val="75000"/>
              </a:lnSpc>
              <a:spcBef>
                <a:spcPct val="35000"/>
              </a:spcBef>
              <a:buFont typeface="Wingdings" pitchFamily="2" charset="2"/>
              <a:buChar char="ü"/>
            </a:pPr>
            <a:endParaRPr lang="en-US" sz="1100" b="1">
              <a:latin typeface="Garamond" pitchFamily="18" charset="0"/>
            </a:endParaRPr>
          </a:p>
          <a:p>
            <a:pPr marL="280988" indent="-280988">
              <a:lnSpc>
                <a:spcPct val="75000"/>
              </a:lnSpc>
              <a:spcBef>
                <a:spcPct val="35000"/>
              </a:spcBef>
              <a:buFont typeface="Wingdings" pitchFamily="2" charset="2"/>
              <a:buChar char="ü"/>
            </a:pPr>
            <a:r>
              <a:rPr lang="en-US" sz="1100" b="1">
                <a:latin typeface="Garamond" pitchFamily="18" charset="0"/>
              </a:rPr>
              <a:t>Number of new registrations from each source</a:t>
            </a:r>
          </a:p>
          <a:p>
            <a:pPr marL="280988" indent="-280988">
              <a:lnSpc>
                <a:spcPct val="75000"/>
              </a:lnSpc>
              <a:spcBef>
                <a:spcPct val="35000"/>
              </a:spcBef>
              <a:buFont typeface="Wingdings" pitchFamily="2" charset="2"/>
              <a:buChar char="ü"/>
            </a:pPr>
            <a:endParaRPr lang="en-US" sz="1100" b="1">
              <a:latin typeface="Garamond" pitchFamily="18" charset="0"/>
            </a:endParaRPr>
          </a:p>
          <a:p>
            <a:pPr marL="280988" indent="-280988">
              <a:lnSpc>
                <a:spcPct val="75000"/>
              </a:lnSpc>
              <a:spcBef>
                <a:spcPct val="35000"/>
              </a:spcBef>
              <a:buFont typeface="Wingdings" pitchFamily="2" charset="2"/>
              <a:buChar char="ü"/>
            </a:pPr>
            <a:r>
              <a:rPr lang="en-US" sz="1100" b="1">
                <a:latin typeface="Garamond" pitchFamily="18" charset="0"/>
              </a:rPr>
              <a:t>Number of downloads from each source</a:t>
            </a:r>
          </a:p>
          <a:p>
            <a:pPr marL="280988" indent="-280988">
              <a:lnSpc>
                <a:spcPct val="75000"/>
              </a:lnSpc>
              <a:spcBef>
                <a:spcPct val="35000"/>
              </a:spcBef>
              <a:buFont typeface="Wingdings" pitchFamily="2" charset="2"/>
              <a:buChar char="ü"/>
            </a:pPr>
            <a:endParaRPr lang="en-US" sz="1100" b="1">
              <a:latin typeface="Garamond" pitchFamily="18" charset="0"/>
            </a:endParaRPr>
          </a:p>
          <a:p>
            <a:pPr marL="280988" indent="-280988">
              <a:lnSpc>
                <a:spcPct val="75000"/>
              </a:lnSpc>
              <a:spcBef>
                <a:spcPct val="35000"/>
              </a:spcBef>
              <a:buFont typeface="Wingdings" pitchFamily="2" charset="2"/>
              <a:buChar char="ü"/>
            </a:pPr>
            <a:endParaRPr lang="en-US" sz="1100" b="1">
              <a:latin typeface="Garamond" pitchFamily="18" charset="0"/>
            </a:endParaRPr>
          </a:p>
          <a:p>
            <a:pPr marL="280988" indent="-280988">
              <a:lnSpc>
                <a:spcPct val="75000"/>
              </a:lnSpc>
              <a:spcBef>
                <a:spcPct val="35000"/>
              </a:spcBef>
              <a:buFont typeface="Wingdings" pitchFamily="2" charset="2"/>
              <a:buChar char="ü"/>
            </a:pPr>
            <a:endParaRPr lang="en-US" sz="1100" b="1">
              <a:latin typeface="Garamond" pitchFamily="18" charset="0"/>
            </a:endParaRPr>
          </a:p>
        </p:txBody>
      </p:sp>
      <p:sp>
        <p:nvSpPr>
          <p:cNvPr id="29701" name="Text Box 5"/>
          <p:cNvSpPr txBox="1">
            <a:spLocks noChangeArrowheads="1"/>
          </p:cNvSpPr>
          <p:nvPr/>
        </p:nvSpPr>
        <p:spPr bwMode="auto">
          <a:xfrm>
            <a:off x="3105150" y="914400"/>
            <a:ext cx="3143250" cy="5815013"/>
          </a:xfrm>
          <a:prstGeom prst="rect">
            <a:avLst/>
          </a:prstGeom>
          <a:noFill/>
          <a:ln w="9525">
            <a:noFill/>
            <a:miter lim="800000"/>
            <a:headEnd/>
            <a:tailEnd/>
          </a:ln>
        </p:spPr>
        <p:txBody>
          <a:bodyPr>
            <a:spAutoFit/>
          </a:bodyPr>
          <a:lstStyle/>
          <a:p>
            <a:pPr marL="234950" indent="-234950">
              <a:lnSpc>
                <a:spcPct val="75000"/>
              </a:lnSpc>
              <a:spcBef>
                <a:spcPct val="35000"/>
              </a:spcBef>
              <a:buFont typeface="Wingdings" pitchFamily="2" charset="2"/>
              <a:buChar char="ü"/>
            </a:pPr>
            <a:r>
              <a:rPr lang="en-US" sz="1100" b="1">
                <a:latin typeface="Garamond" pitchFamily="18" charset="0"/>
              </a:rPr>
              <a:t>Number of  searches</a:t>
            </a:r>
          </a:p>
          <a:p>
            <a:pPr marL="234950" indent="-234950">
              <a:lnSpc>
                <a:spcPct val="75000"/>
              </a:lnSpc>
              <a:spcBef>
                <a:spcPct val="35000"/>
              </a:spcBef>
              <a:buFont typeface="Wingdings" pitchFamily="2" charset="2"/>
              <a:buChar char="ü"/>
            </a:pPr>
            <a:endParaRPr lang="en-US" sz="1100" b="1">
              <a:latin typeface="Garamond" pitchFamily="18" charset="0"/>
            </a:endParaRPr>
          </a:p>
          <a:p>
            <a:pPr marL="234950" indent="-234950">
              <a:lnSpc>
                <a:spcPct val="75000"/>
              </a:lnSpc>
              <a:spcBef>
                <a:spcPct val="35000"/>
              </a:spcBef>
              <a:buFont typeface="Wingdings" pitchFamily="2" charset="2"/>
              <a:buChar char="ü"/>
            </a:pPr>
            <a:r>
              <a:rPr lang="en-US" sz="1100" b="1">
                <a:latin typeface="Garamond" pitchFamily="18" charset="0"/>
              </a:rPr>
              <a:t>Type of searches </a:t>
            </a:r>
          </a:p>
          <a:p>
            <a:pPr marL="234950" indent="-234950">
              <a:lnSpc>
                <a:spcPct val="75000"/>
              </a:lnSpc>
              <a:spcBef>
                <a:spcPct val="35000"/>
              </a:spcBef>
              <a:buFont typeface="Wingdings" pitchFamily="2" charset="2"/>
              <a:buChar char="ü"/>
            </a:pPr>
            <a:endParaRPr lang="en-US" sz="1100" b="1">
              <a:latin typeface="Garamond" pitchFamily="18" charset="0"/>
            </a:endParaRPr>
          </a:p>
          <a:p>
            <a:pPr marL="234950" indent="-234950">
              <a:lnSpc>
                <a:spcPct val="75000"/>
              </a:lnSpc>
              <a:spcBef>
                <a:spcPct val="35000"/>
              </a:spcBef>
              <a:buFont typeface="Wingdings" pitchFamily="2" charset="2"/>
              <a:buChar char="ü"/>
            </a:pPr>
            <a:r>
              <a:rPr lang="en-US" sz="1100" b="1">
                <a:latin typeface="Garamond" pitchFamily="18" charset="0"/>
              </a:rPr>
              <a:t>Number of subscriptions purchased </a:t>
            </a:r>
          </a:p>
          <a:p>
            <a:pPr marL="234950" indent="-234950">
              <a:lnSpc>
                <a:spcPct val="75000"/>
              </a:lnSpc>
              <a:spcBef>
                <a:spcPct val="35000"/>
              </a:spcBef>
              <a:buFont typeface="Wingdings" pitchFamily="2" charset="2"/>
              <a:buChar char="ü"/>
            </a:pPr>
            <a:endParaRPr lang="en-US" sz="1100" b="1">
              <a:latin typeface="Garamond" pitchFamily="18" charset="0"/>
            </a:endParaRPr>
          </a:p>
          <a:p>
            <a:pPr marL="234950" indent="-234950">
              <a:lnSpc>
                <a:spcPct val="75000"/>
              </a:lnSpc>
              <a:spcBef>
                <a:spcPct val="35000"/>
              </a:spcBef>
              <a:buFont typeface="Wingdings" pitchFamily="2" charset="2"/>
              <a:buChar char="ü"/>
            </a:pPr>
            <a:r>
              <a:rPr lang="en-US" sz="1100" b="1">
                <a:latin typeface="Garamond" pitchFamily="18" charset="0"/>
              </a:rPr>
              <a:t>Dollar amount of subscriptions</a:t>
            </a:r>
          </a:p>
          <a:p>
            <a:pPr marL="234950" indent="-234950">
              <a:lnSpc>
                <a:spcPct val="75000"/>
              </a:lnSpc>
              <a:spcBef>
                <a:spcPct val="35000"/>
              </a:spcBef>
              <a:buFont typeface="Wingdings" pitchFamily="2" charset="2"/>
              <a:buChar char="ü"/>
            </a:pPr>
            <a:endParaRPr lang="en-US" sz="1100" b="1">
              <a:latin typeface="Garamond" pitchFamily="18" charset="0"/>
            </a:endParaRPr>
          </a:p>
          <a:p>
            <a:pPr marL="234950" indent="-234950">
              <a:lnSpc>
                <a:spcPct val="75000"/>
              </a:lnSpc>
              <a:spcBef>
                <a:spcPct val="35000"/>
              </a:spcBef>
              <a:buFont typeface="Wingdings" pitchFamily="2" charset="2"/>
              <a:buChar char="ü"/>
            </a:pPr>
            <a:r>
              <a:rPr lang="en-US" sz="1100" b="1">
                <a:latin typeface="Garamond" pitchFamily="18" charset="0"/>
              </a:rPr>
              <a:t>Number of ad spaces</a:t>
            </a:r>
          </a:p>
          <a:p>
            <a:pPr marL="234950" indent="-234950">
              <a:lnSpc>
                <a:spcPct val="75000"/>
              </a:lnSpc>
              <a:spcBef>
                <a:spcPct val="35000"/>
              </a:spcBef>
              <a:buFont typeface="Wingdings" pitchFamily="2" charset="2"/>
              <a:buChar char="ü"/>
            </a:pPr>
            <a:endParaRPr lang="en-US" sz="1100" b="1">
              <a:latin typeface="Garamond" pitchFamily="18" charset="0"/>
            </a:endParaRPr>
          </a:p>
          <a:p>
            <a:pPr marL="234950" indent="-234950">
              <a:lnSpc>
                <a:spcPct val="75000"/>
              </a:lnSpc>
              <a:spcBef>
                <a:spcPct val="35000"/>
              </a:spcBef>
              <a:buFont typeface="Wingdings" pitchFamily="2" charset="2"/>
              <a:buChar char="ü"/>
            </a:pPr>
            <a:r>
              <a:rPr lang="en-US" sz="1100" b="1">
                <a:latin typeface="Garamond" pitchFamily="18" charset="0"/>
              </a:rPr>
              <a:t>Number ad spaces by type</a:t>
            </a:r>
          </a:p>
          <a:p>
            <a:pPr marL="234950" indent="-234950">
              <a:lnSpc>
                <a:spcPct val="75000"/>
              </a:lnSpc>
              <a:spcBef>
                <a:spcPct val="35000"/>
              </a:spcBef>
              <a:buFont typeface="Wingdings" pitchFamily="2" charset="2"/>
              <a:buChar char="ü"/>
            </a:pPr>
            <a:r>
              <a:rPr lang="en-US" sz="1100" b="1">
                <a:latin typeface="Garamond" pitchFamily="18" charset="0"/>
              </a:rPr>
              <a:t>(premium and non-premium)</a:t>
            </a:r>
          </a:p>
          <a:p>
            <a:pPr marL="234950" indent="-234950">
              <a:lnSpc>
                <a:spcPct val="75000"/>
              </a:lnSpc>
              <a:spcBef>
                <a:spcPct val="35000"/>
              </a:spcBef>
              <a:buFont typeface="Wingdings" pitchFamily="2" charset="2"/>
              <a:buChar char="ü"/>
            </a:pPr>
            <a:endParaRPr lang="en-US" sz="1100" b="1">
              <a:latin typeface="Garamond" pitchFamily="18" charset="0"/>
            </a:endParaRPr>
          </a:p>
          <a:p>
            <a:pPr marL="234950" indent="-234950">
              <a:lnSpc>
                <a:spcPct val="75000"/>
              </a:lnSpc>
              <a:spcBef>
                <a:spcPct val="35000"/>
              </a:spcBef>
              <a:buFont typeface="Wingdings" pitchFamily="2" charset="2"/>
              <a:buChar char="ü"/>
            </a:pPr>
            <a:r>
              <a:rPr lang="en-US" sz="1100" b="1">
                <a:latin typeface="Garamond" pitchFamily="18" charset="0"/>
              </a:rPr>
              <a:t>Remnant inventory</a:t>
            </a:r>
          </a:p>
          <a:p>
            <a:pPr marL="234950" indent="-234950">
              <a:lnSpc>
                <a:spcPct val="75000"/>
              </a:lnSpc>
              <a:spcBef>
                <a:spcPct val="35000"/>
              </a:spcBef>
              <a:buFont typeface="Wingdings" pitchFamily="2" charset="2"/>
              <a:buChar char="ü"/>
            </a:pPr>
            <a:r>
              <a:rPr lang="en-US" sz="1100" b="1">
                <a:latin typeface="Garamond" pitchFamily="18" charset="0"/>
              </a:rPr>
              <a:t>Number of ad spaces sold</a:t>
            </a:r>
          </a:p>
          <a:p>
            <a:pPr marL="234950" indent="-234950">
              <a:lnSpc>
                <a:spcPct val="75000"/>
              </a:lnSpc>
              <a:spcBef>
                <a:spcPct val="35000"/>
              </a:spcBef>
              <a:buFont typeface="Wingdings" pitchFamily="2" charset="2"/>
              <a:buChar char="ü"/>
            </a:pPr>
            <a:endParaRPr lang="en-US" sz="1100" b="1">
              <a:latin typeface="Garamond" pitchFamily="18" charset="0"/>
            </a:endParaRPr>
          </a:p>
          <a:p>
            <a:pPr marL="234950" indent="-234950">
              <a:lnSpc>
                <a:spcPct val="75000"/>
              </a:lnSpc>
              <a:spcBef>
                <a:spcPct val="35000"/>
              </a:spcBef>
              <a:buFont typeface="Wingdings" pitchFamily="2" charset="2"/>
              <a:buChar char="ü"/>
            </a:pPr>
            <a:r>
              <a:rPr lang="en-US" sz="1100" b="1">
                <a:latin typeface="Garamond" pitchFamily="18" charset="0"/>
              </a:rPr>
              <a:t>Type of user profiles</a:t>
            </a:r>
          </a:p>
          <a:p>
            <a:pPr marL="234950" indent="-234950">
              <a:lnSpc>
                <a:spcPct val="75000"/>
              </a:lnSpc>
              <a:spcBef>
                <a:spcPct val="35000"/>
              </a:spcBef>
              <a:buFont typeface="Wingdings" pitchFamily="2" charset="2"/>
              <a:buChar char="ü"/>
            </a:pPr>
            <a:endParaRPr lang="en-US" sz="1100" b="1">
              <a:latin typeface="Garamond" pitchFamily="18" charset="0"/>
            </a:endParaRPr>
          </a:p>
          <a:p>
            <a:pPr marL="234950" indent="-234950">
              <a:lnSpc>
                <a:spcPct val="75000"/>
              </a:lnSpc>
              <a:spcBef>
                <a:spcPct val="35000"/>
              </a:spcBef>
              <a:buFont typeface="Wingdings" pitchFamily="2" charset="2"/>
              <a:buChar char="ü"/>
            </a:pPr>
            <a:r>
              <a:rPr lang="en-US" sz="1100" b="1">
                <a:latin typeface="Garamond" pitchFamily="18" charset="0"/>
              </a:rPr>
              <a:t>Number of sharing events</a:t>
            </a:r>
          </a:p>
          <a:p>
            <a:pPr marL="234950" indent="-234950">
              <a:lnSpc>
                <a:spcPct val="75000"/>
              </a:lnSpc>
              <a:spcBef>
                <a:spcPct val="35000"/>
              </a:spcBef>
              <a:buFont typeface="Wingdings" pitchFamily="2" charset="2"/>
              <a:buChar char="ü"/>
            </a:pPr>
            <a:endParaRPr lang="en-US" sz="1100" b="1">
              <a:latin typeface="Garamond" pitchFamily="18" charset="0"/>
            </a:endParaRPr>
          </a:p>
          <a:p>
            <a:pPr marL="234950" indent="-234950">
              <a:lnSpc>
                <a:spcPct val="75000"/>
              </a:lnSpc>
              <a:spcBef>
                <a:spcPct val="35000"/>
              </a:spcBef>
              <a:buFont typeface="Wingdings" pitchFamily="2" charset="2"/>
              <a:buChar char="ü"/>
            </a:pPr>
            <a:r>
              <a:rPr lang="en-US" sz="1100" b="1">
                <a:latin typeface="Garamond" pitchFamily="18" charset="0"/>
              </a:rPr>
              <a:t>Number of new sharing events</a:t>
            </a:r>
          </a:p>
          <a:p>
            <a:pPr marL="234950" indent="-234950">
              <a:lnSpc>
                <a:spcPct val="75000"/>
              </a:lnSpc>
              <a:spcBef>
                <a:spcPct val="35000"/>
              </a:spcBef>
              <a:buFont typeface="Wingdings" pitchFamily="2" charset="2"/>
              <a:buChar char="ü"/>
            </a:pPr>
            <a:endParaRPr lang="en-US" sz="1100" b="1">
              <a:latin typeface="Garamond" pitchFamily="18" charset="0"/>
            </a:endParaRPr>
          </a:p>
          <a:p>
            <a:pPr marL="234950" indent="-234950">
              <a:lnSpc>
                <a:spcPct val="75000"/>
              </a:lnSpc>
              <a:spcBef>
                <a:spcPct val="35000"/>
              </a:spcBef>
              <a:buFont typeface="Wingdings" pitchFamily="2" charset="2"/>
              <a:buChar char="ü"/>
            </a:pPr>
            <a:r>
              <a:rPr lang="en-US" sz="1100" b="1">
                <a:latin typeface="Garamond" pitchFamily="18" charset="0"/>
              </a:rPr>
              <a:t>Sources of traffic</a:t>
            </a:r>
          </a:p>
          <a:p>
            <a:pPr marL="234950" indent="-234950">
              <a:lnSpc>
                <a:spcPct val="75000"/>
              </a:lnSpc>
              <a:spcBef>
                <a:spcPct val="35000"/>
              </a:spcBef>
              <a:buFont typeface="Wingdings" pitchFamily="2" charset="2"/>
              <a:buChar char="ü"/>
            </a:pPr>
            <a:endParaRPr lang="en-US" sz="1100" b="1">
              <a:latin typeface="Garamond" pitchFamily="18" charset="0"/>
            </a:endParaRPr>
          </a:p>
          <a:p>
            <a:pPr marL="234950" indent="-234950">
              <a:lnSpc>
                <a:spcPct val="75000"/>
              </a:lnSpc>
              <a:spcBef>
                <a:spcPct val="35000"/>
              </a:spcBef>
              <a:buFont typeface="Wingdings" pitchFamily="2" charset="2"/>
              <a:buChar char="ü"/>
            </a:pPr>
            <a:r>
              <a:rPr lang="en-US" sz="1100" b="1">
                <a:latin typeface="Garamond" pitchFamily="18" charset="0"/>
              </a:rPr>
              <a:t>Number of visitors from each source</a:t>
            </a:r>
          </a:p>
          <a:p>
            <a:pPr marL="234950" indent="-234950">
              <a:lnSpc>
                <a:spcPct val="75000"/>
              </a:lnSpc>
              <a:spcBef>
                <a:spcPct val="35000"/>
              </a:spcBef>
              <a:buFont typeface="Wingdings" pitchFamily="2" charset="2"/>
              <a:buChar char="ü"/>
            </a:pPr>
            <a:endParaRPr lang="en-US" sz="1100" b="1">
              <a:latin typeface="Garamond" pitchFamily="18" charset="0"/>
            </a:endParaRPr>
          </a:p>
          <a:p>
            <a:pPr marL="234950" indent="-234950">
              <a:lnSpc>
                <a:spcPct val="75000"/>
              </a:lnSpc>
              <a:spcBef>
                <a:spcPct val="35000"/>
              </a:spcBef>
              <a:buFont typeface="Wingdings" pitchFamily="2" charset="2"/>
              <a:buChar char="ü"/>
            </a:pPr>
            <a:r>
              <a:rPr lang="en-US" sz="1100" b="1">
                <a:latin typeface="Garamond" pitchFamily="18" charset="0"/>
              </a:rPr>
              <a:t>Actual CPM</a:t>
            </a:r>
          </a:p>
          <a:p>
            <a:pPr marL="234950" indent="-234950">
              <a:lnSpc>
                <a:spcPct val="75000"/>
              </a:lnSpc>
              <a:spcBef>
                <a:spcPct val="35000"/>
              </a:spcBef>
              <a:buFont typeface="Wingdings" pitchFamily="2" charset="2"/>
              <a:buChar char="ü"/>
            </a:pPr>
            <a:endParaRPr lang="en-US" sz="1100" b="1">
              <a:latin typeface="Garamond" pitchFamily="18" charset="0"/>
            </a:endParaRPr>
          </a:p>
          <a:p>
            <a:pPr marL="234950" indent="-234950">
              <a:spcBef>
                <a:spcPct val="35000"/>
              </a:spcBef>
              <a:buFont typeface="Wingdings" pitchFamily="2" charset="2"/>
              <a:buChar char="ü"/>
            </a:pPr>
            <a:r>
              <a:rPr lang="en-US" sz="1100" b="1">
                <a:latin typeface="Garamond" pitchFamily="18" charset="0"/>
              </a:rPr>
              <a:t>Number of deposits, data syncs, retrievals, etc.</a:t>
            </a:r>
          </a:p>
          <a:p>
            <a:pPr marL="234950" indent="-234950">
              <a:lnSpc>
                <a:spcPct val="75000"/>
              </a:lnSpc>
              <a:spcBef>
                <a:spcPct val="35000"/>
              </a:spcBef>
            </a:pPr>
            <a:endParaRPr lang="en-US" sz="1100" b="1">
              <a:latin typeface="Garamond" pitchFamily="18" charset="0"/>
            </a:endParaRPr>
          </a:p>
        </p:txBody>
      </p:sp>
      <p:sp>
        <p:nvSpPr>
          <p:cNvPr id="29702" name="Text Box 6"/>
          <p:cNvSpPr txBox="1">
            <a:spLocks noChangeArrowheads="1"/>
          </p:cNvSpPr>
          <p:nvPr/>
        </p:nvSpPr>
        <p:spPr bwMode="auto">
          <a:xfrm>
            <a:off x="7315200" y="2879725"/>
            <a:ext cx="1524000" cy="396875"/>
          </a:xfrm>
          <a:prstGeom prst="rect">
            <a:avLst/>
          </a:prstGeom>
          <a:noFill/>
          <a:ln w="9525">
            <a:noFill/>
            <a:miter lim="800000"/>
            <a:headEnd/>
            <a:tailEnd/>
          </a:ln>
        </p:spPr>
        <p:txBody>
          <a:bodyPr>
            <a:spAutoFit/>
          </a:bodyPr>
          <a:lstStyle/>
          <a:p>
            <a:pPr>
              <a:spcBef>
                <a:spcPct val="50000"/>
              </a:spcBef>
            </a:pPr>
            <a:r>
              <a:rPr lang="en-US" sz="1000">
                <a:latin typeface="Garamond" pitchFamily="18" charset="0"/>
              </a:rPr>
              <a:t/>
            </a:r>
            <a:br>
              <a:rPr lang="en-US" sz="1000">
                <a:latin typeface="Garamond" pitchFamily="18" charset="0"/>
              </a:rPr>
            </a:br>
            <a:endParaRPr lang="en-US" sz="1000">
              <a:latin typeface="Garamond" pitchFamily="18" charset="0"/>
            </a:endParaRPr>
          </a:p>
        </p:txBody>
      </p:sp>
      <p:sp>
        <p:nvSpPr>
          <p:cNvPr id="29703" name="Text Box 8"/>
          <p:cNvSpPr txBox="1">
            <a:spLocks noChangeArrowheads="1"/>
          </p:cNvSpPr>
          <p:nvPr/>
        </p:nvSpPr>
        <p:spPr bwMode="auto">
          <a:xfrm>
            <a:off x="8686800" y="6477000"/>
            <a:ext cx="457200" cy="366713"/>
          </a:xfrm>
          <a:prstGeom prst="rect">
            <a:avLst/>
          </a:prstGeom>
          <a:noFill/>
          <a:ln w="9525">
            <a:noFill/>
            <a:miter lim="800000"/>
            <a:headEnd/>
            <a:tailEnd/>
          </a:ln>
        </p:spPr>
        <p:txBody>
          <a:bodyPr>
            <a:spAutoFit/>
          </a:bodyPr>
          <a:lstStyle/>
          <a:p>
            <a:pPr marL="280988" indent="-280988" algn="r">
              <a:buClr>
                <a:srgbClr val="4D4D4D"/>
              </a:buClr>
              <a:buFont typeface="Wingdings" pitchFamily="2" charset="2"/>
              <a:buNone/>
            </a:pPr>
            <a:r>
              <a:rPr lang="en-US" b="1">
                <a:latin typeface="Garamond" pitchFamily="18" charset="0"/>
              </a:rPr>
              <a:t>29</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349250" y="242888"/>
            <a:ext cx="6432550" cy="366712"/>
          </a:xfrm>
          <a:prstGeom prst="rect">
            <a:avLst/>
          </a:prstGeom>
          <a:noFill/>
          <a:ln w="9525">
            <a:noFill/>
            <a:miter lim="800000"/>
            <a:headEnd/>
            <a:tailEnd/>
          </a:ln>
        </p:spPr>
        <p:txBody>
          <a:bodyPr>
            <a:spAutoFit/>
          </a:bodyPr>
          <a:lstStyle/>
          <a:p>
            <a:r>
              <a:rPr lang="en-US" b="1">
                <a:latin typeface="Garamond" pitchFamily="18" charset="0"/>
              </a:rPr>
              <a:t>Operating Plan (Human Capital Requirements)</a:t>
            </a:r>
          </a:p>
        </p:txBody>
      </p:sp>
      <p:sp>
        <p:nvSpPr>
          <p:cNvPr id="30723" name="AutoShape 4"/>
          <p:cNvSpPr>
            <a:spLocks noChangeArrowheads="1"/>
          </p:cNvSpPr>
          <p:nvPr/>
        </p:nvSpPr>
        <p:spPr bwMode="auto">
          <a:xfrm>
            <a:off x="4800600" y="1143000"/>
            <a:ext cx="3886200" cy="609600"/>
          </a:xfrm>
          <a:prstGeom prst="roundRect">
            <a:avLst>
              <a:gd name="adj" fmla="val 16667"/>
            </a:avLst>
          </a:prstGeom>
          <a:solidFill>
            <a:schemeClr val="tx1"/>
          </a:solidFill>
          <a:ln w="9525">
            <a:solidFill>
              <a:srgbClr val="808080"/>
            </a:solidFill>
            <a:round/>
            <a:headEnd/>
            <a:tailEnd/>
          </a:ln>
        </p:spPr>
        <p:txBody>
          <a:bodyPr wrap="none" anchor="ctr"/>
          <a:lstStyle/>
          <a:p>
            <a:pPr algn="ctr"/>
            <a:r>
              <a:rPr lang="en-US" sz="1400" b="1">
                <a:solidFill>
                  <a:schemeClr val="bg1"/>
                </a:solidFill>
                <a:latin typeface="Garamond" pitchFamily="18" charset="0"/>
              </a:rPr>
              <a:t>Operations</a:t>
            </a:r>
          </a:p>
        </p:txBody>
      </p:sp>
      <p:sp>
        <p:nvSpPr>
          <p:cNvPr id="30724" name="AutoShape 5"/>
          <p:cNvSpPr>
            <a:spLocks noChangeArrowheads="1"/>
          </p:cNvSpPr>
          <p:nvPr/>
        </p:nvSpPr>
        <p:spPr bwMode="auto">
          <a:xfrm>
            <a:off x="304800" y="1143000"/>
            <a:ext cx="3886200" cy="609600"/>
          </a:xfrm>
          <a:prstGeom prst="roundRect">
            <a:avLst>
              <a:gd name="adj" fmla="val 16667"/>
            </a:avLst>
          </a:prstGeom>
          <a:solidFill>
            <a:schemeClr val="tx1"/>
          </a:solidFill>
          <a:ln w="9525">
            <a:solidFill>
              <a:srgbClr val="808080"/>
            </a:solidFill>
            <a:round/>
            <a:headEnd/>
            <a:tailEnd/>
          </a:ln>
        </p:spPr>
        <p:txBody>
          <a:bodyPr wrap="none" anchor="ctr"/>
          <a:lstStyle/>
          <a:p>
            <a:pPr algn="ctr"/>
            <a:r>
              <a:rPr lang="en-US" sz="1400" b="1">
                <a:solidFill>
                  <a:schemeClr val="bg1"/>
                </a:solidFill>
                <a:latin typeface="Garamond" pitchFamily="18" charset="0"/>
              </a:rPr>
              <a:t>Sales &amp; Marketing</a:t>
            </a:r>
          </a:p>
        </p:txBody>
      </p:sp>
      <p:sp>
        <p:nvSpPr>
          <p:cNvPr id="30725" name="Line 6"/>
          <p:cNvSpPr>
            <a:spLocks noChangeShapeType="1"/>
          </p:cNvSpPr>
          <p:nvPr/>
        </p:nvSpPr>
        <p:spPr bwMode="auto">
          <a:xfrm>
            <a:off x="4419600" y="1143000"/>
            <a:ext cx="0" cy="5105400"/>
          </a:xfrm>
          <a:prstGeom prst="line">
            <a:avLst/>
          </a:prstGeom>
          <a:noFill/>
          <a:ln w="6350">
            <a:solidFill>
              <a:schemeClr val="tx1"/>
            </a:solidFill>
            <a:prstDash val="dash"/>
            <a:round/>
            <a:headEnd/>
            <a:tailEnd/>
          </a:ln>
        </p:spPr>
        <p:txBody>
          <a:bodyPr/>
          <a:lstStyle/>
          <a:p>
            <a:endParaRPr lang="en-US"/>
          </a:p>
        </p:txBody>
      </p:sp>
      <p:sp>
        <p:nvSpPr>
          <p:cNvPr id="30726" name="Rectangle 7"/>
          <p:cNvSpPr>
            <a:spLocks noChangeArrowheads="1"/>
          </p:cNvSpPr>
          <p:nvPr/>
        </p:nvSpPr>
        <p:spPr bwMode="auto">
          <a:xfrm>
            <a:off x="4953000" y="6219825"/>
            <a:ext cx="3886200" cy="639763"/>
          </a:xfrm>
          <a:prstGeom prst="rect">
            <a:avLst/>
          </a:prstGeom>
          <a:noFill/>
          <a:ln w="9525">
            <a:noFill/>
            <a:miter lim="800000"/>
            <a:headEnd/>
            <a:tailEnd/>
          </a:ln>
        </p:spPr>
        <p:txBody>
          <a:bodyPr anchor="ctr">
            <a:spAutoFit/>
          </a:bodyPr>
          <a:lstStyle/>
          <a:p>
            <a:pPr marL="457200" indent="-457200"/>
            <a:r>
              <a:rPr lang="en-US" sz="1200"/>
              <a:t>Note: Cost of hire will be weighed against revenue generation. Hires will be made at key points of necessity. </a:t>
            </a:r>
          </a:p>
        </p:txBody>
      </p:sp>
      <p:sp>
        <p:nvSpPr>
          <p:cNvPr id="30727" name="Rectangle 15"/>
          <p:cNvSpPr>
            <a:spLocks noChangeArrowheads="1"/>
          </p:cNvSpPr>
          <p:nvPr/>
        </p:nvSpPr>
        <p:spPr bwMode="auto">
          <a:xfrm>
            <a:off x="381000" y="1851025"/>
            <a:ext cx="3962400" cy="4473575"/>
          </a:xfrm>
          <a:prstGeom prst="rect">
            <a:avLst/>
          </a:prstGeom>
          <a:noFill/>
          <a:ln w="9525">
            <a:noFill/>
            <a:miter lim="800000"/>
            <a:headEnd/>
            <a:tailEnd/>
          </a:ln>
        </p:spPr>
        <p:txBody>
          <a:bodyPr>
            <a:spAutoFit/>
          </a:bodyPr>
          <a:lstStyle/>
          <a:p>
            <a:pPr marL="349250" indent="-349250">
              <a:buFont typeface="Wingdings" pitchFamily="2" charset="2"/>
              <a:buChar char="ü"/>
            </a:pPr>
            <a:r>
              <a:rPr lang="en-US" sz="1200"/>
              <a:t>In-house sales person(s) will be hired in Q1 of Year 1 and Q1 of Year 2 at a salary of $100K and potential bonus up to 30%</a:t>
            </a:r>
          </a:p>
          <a:p>
            <a:pPr marL="349250" indent="-349250">
              <a:buFont typeface="Wingdings" pitchFamily="2" charset="2"/>
              <a:buChar char="ü"/>
            </a:pPr>
            <a:endParaRPr lang="en-US" sz="1200"/>
          </a:p>
          <a:p>
            <a:pPr marL="349250" indent="-349250">
              <a:buFont typeface="Wingdings" pitchFamily="2" charset="2"/>
              <a:buChar char="ü"/>
            </a:pPr>
            <a:r>
              <a:rPr lang="en-US" sz="1200"/>
              <a:t>Advertising Sales Person will be hired in Q3 of Year 1 at a salary of $60K.</a:t>
            </a:r>
          </a:p>
          <a:p>
            <a:pPr marL="349250" indent="-349250">
              <a:buFont typeface="Wingdings" pitchFamily="2" charset="2"/>
              <a:buChar char="ü"/>
            </a:pPr>
            <a:endParaRPr lang="en-US" sz="1200"/>
          </a:p>
          <a:p>
            <a:pPr marL="349250" indent="-349250">
              <a:buFont typeface="Wingdings" pitchFamily="2" charset="2"/>
              <a:buChar char="ü"/>
            </a:pPr>
            <a:r>
              <a:rPr lang="en-US" sz="1200"/>
              <a:t>In-house PR (publicity) person will be hired Q3 of Year 1 at a salary of $70K </a:t>
            </a:r>
          </a:p>
          <a:p>
            <a:pPr marL="349250" indent="-349250">
              <a:buFont typeface="Wingdings" pitchFamily="2" charset="2"/>
              <a:buChar char="ü"/>
            </a:pPr>
            <a:endParaRPr lang="en-US" sz="1200"/>
          </a:p>
          <a:p>
            <a:pPr marL="349250" indent="-349250">
              <a:buFont typeface="Wingdings" pitchFamily="2" charset="2"/>
              <a:buChar char="ü"/>
            </a:pPr>
            <a:r>
              <a:rPr lang="en-US" sz="1200"/>
              <a:t>In-house Marketing Director will be hired Q1 if Year 1 at a salary of $90K</a:t>
            </a:r>
          </a:p>
          <a:p>
            <a:pPr marL="349250" indent="-349250">
              <a:buFont typeface="Wingdings" pitchFamily="2" charset="2"/>
              <a:buChar char="ü"/>
            </a:pPr>
            <a:endParaRPr lang="en-US" sz="1200"/>
          </a:p>
          <a:p>
            <a:pPr marL="349250" indent="-349250">
              <a:buFont typeface="Wingdings" pitchFamily="2" charset="2"/>
              <a:buChar char="ü"/>
            </a:pPr>
            <a:r>
              <a:rPr lang="en-US" sz="1200"/>
              <a:t>In-House Director of Social Media will be hired Q1 of Year 1 at a salary of $50-70K</a:t>
            </a:r>
          </a:p>
          <a:p>
            <a:pPr marL="349250" indent="-349250">
              <a:buFont typeface="Wingdings" pitchFamily="2" charset="2"/>
              <a:buChar char="ü"/>
            </a:pPr>
            <a:endParaRPr lang="en-US" sz="1200"/>
          </a:p>
          <a:p>
            <a:pPr marL="349250" indent="-349250">
              <a:buFont typeface="Wingdings" pitchFamily="2" charset="2"/>
              <a:buChar char="ü"/>
            </a:pPr>
            <a:r>
              <a:rPr lang="en-US" sz="1200"/>
              <a:t>Current people </a:t>
            </a:r>
            <a:br>
              <a:rPr lang="en-US" sz="1200"/>
            </a:br>
            <a:r>
              <a:rPr lang="en-US" sz="1200"/>
              <a:t>Kenneth ($50K/Year)</a:t>
            </a:r>
          </a:p>
          <a:p>
            <a:pPr marL="349250" indent="-349250">
              <a:buFont typeface="Wingdings" pitchFamily="2" charset="2"/>
              <a:buChar char="ü"/>
            </a:pPr>
            <a:r>
              <a:rPr lang="en-US" sz="1200"/>
              <a:t>Two other people ($40K) a year</a:t>
            </a:r>
          </a:p>
          <a:p>
            <a:pPr marL="349250" indent="-349250">
              <a:buFont typeface="Wingdings" pitchFamily="2" charset="2"/>
              <a:buChar char="ü"/>
            </a:pPr>
            <a:endParaRPr lang="en-US" sz="1200"/>
          </a:p>
          <a:p>
            <a:pPr marL="349250" indent="-349250">
              <a:buFont typeface="Wingdings" pitchFamily="2" charset="2"/>
              <a:buChar char="ü"/>
            </a:pPr>
            <a:r>
              <a:rPr lang="en-US" sz="1200"/>
              <a:t>Outsourced – Ad Networks</a:t>
            </a:r>
          </a:p>
          <a:p>
            <a:pPr marL="349250" indent="-349250">
              <a:buFont typeface="Wingdings" pitchFamily="2" charset="2"/>
              <a:buChar char="ü"/>
            </a:pPr>
            <a:r>
              <a:rPr lang="en-US" sz="1200"/>
              <a:t>Outsourced – PR agency/marketing consulting ($10K/Month) - Hired Q2 of Year 1</a:t>
            </a:r>
          </a:p>
          <a:p>
            <a:pPr marL="349250" indent="-349250"/>
            <a:endParaRPr lang="en-US" sz="1200"/>
          </a:p>
        </p:txBody>
      </p:sp>
      <p:sp>
        <p:nvSpPr>
          <p:cNvPr id="30728" name="Text Box 17"/>
          <p:cNvSpPr txBox="1">
            <a:spLocks noChangeArrowheads="1"/>
          </p:cNvSpPr>
          <p:nvPr/>
        </p:nvSpPr>
        <p:spPr bwMode="auto">
          <a:xfrm>
            <a:off x="5029200" y="1844675"/>
            <a:ext cx="1447800" cy="1279525"/>
          </a:xfrm>
          <a:prstGeom prst="rect">
            <a:avLst/>
          </a:prstGeom>
          <a:noFill/>
          <a:ln w="9525">
            <a:noFill/>
            <a:miter lim="800000"/>
            <a:headEnd/>
            <a:tailEnd/>
          </a:ln>
        </p:spPr>
        <p:txBody>
          <a:bodyPr>
            <a:spAutoFit/>
          </a:bodyPr>
          <a:lstStyle/>
          <a:p>
            <a:r>
              <a:rPr lang="en-US" sz="1200" b="1">
                <a:latin typeface="Garamond" pitchFamily="18" charset="0"/>
              </a:rPr>
              <a:t>Customer Service Person(s)</a:t>
            </a:r>
          </a:p>
          <a:p>
            <a:endParaRPr lang="en-US" sz="600" b="1">
              <a:latin typeface="Garamond" pitchFamily="18" charset="0"/>
            </a:endParaRPr>
          </a:p>
          <a:p>
            <a:r>
              <a:rPr lang="en-US" sz="1200" b="1">
                <a:latin typeface="Garamond" pitchFamily="18" charset="0"/>
              </a:rPr>
              <a:t>Quantity: </a:t>
            </a:r>
          </a:p>
          <a:p>
            <a:r>
              <a:rPr lang="en-US" sz="1200" b="1">
                <a:latin typeface="Garamond" pitchFamily="18" charset="0"/>
              </a:rPr>
              <a:t>Salary &amp; Commission: </a:t>
            </a:r>
          </a:p>
          <a:p>
            <a:r>
              <a:rPr lang="en-US" sz="1200" b="1">
                <a:latin typeface="Garamond" pitchFamily="18" charset="0"/>
              </a:rPr>
              <a:t>Hire Date:</a:t>
            </a:r>
          </a:p>
        </p:txBody>
      </p:sp>
      <p:sp>
        <p:nvSpPr>
          <p:cNvPr id="30729" name="Text Box 18"/>
          <p:cNvSpPr txBox="1">
            <a:spLocks noChangeArrowheads="1"/>
          </p:cNvSpPr>
          <p:nvPr/>
        </p:nvSpPr>
        <p:spPr bwMode="auto">
          <a:xfrm>
            <a:off x="6324600" y="2286000"/>
            <a:ext cx="2362200" cy="1004888"/>
          </a:xfrm>
          <a:prstGeom prst="rect">
            <a:avLst/>
          </a:prstGeom>
          <a:noFill/>
          <a:ln w="9525">
            <a:noFill/>
            <a:miter lim="800000"/>
            <a:headEnd/>
            <a:tailEnd/>
          </a:ln>
        </p:spPr>
        <p:txBody>
          <a:bodyPr>
            <a:spAutoFit/>
          </a:bodyPr>
          <a:lstStyle/>
          <a:p>
            <a:r>
              <a:rPr lang="en-US" sz="1200">
                <a:latin typeface="Garamond" pitchFamily="18" charset="0"/>
              </a:rPr>
              <a:t>Two</a:t>
            </a:r>
          </a:p>
          <a:p>
            <a:r>
              <a:rPr lang="en-US" sz="1200">
                <a:latin typeface="Garamond" pitchFamily="18" charset="0"/>
              </a:rPr>
              <a:t>$30K</a:t>
            </a:r>
          </a:p>
          <a:p>
            <a:r>
              <a:rPr lang="en-US" sz="1200">
                <a:latin typeface="Garamond" pitchFamily="18" charset="0"/>
              </a:rPr>
              <a:t>n.a.</a:t>
            </a:r>
          </a:p>
          <a:p>
            <a:r>
              <a:rPr lang="en-US" sz="1200">
                <a:latin typeface="Garamond" pitchFamily="18" charset="0"/>
              </a:rPr>
              <a:t>First Sales Person – Q1 of 1</a:t>
            </a:r>
          </a:p>
          <a:p>
            <a:r>
              <a:rPr lang="en-US" sz="1200">
                <a:latin typeface="Garamond" pitchFamily="18" charset="0"/>
              </a:rPr>
              <a:t>Second Person – Q1 of  Y2</a:t>
            </a:r>
          </a:p>
        </p:txBody>
      </p:sp>
      <p:sp>
        <p:nvSpPr>
          <p:cNvPr id="30730" name="Text Box 19"/>
          <p:cNvSpPr txBox="1">
            <a:spLocks noChangeArrowheads="1"/>
          </p:cNvSpPr>
          <p:nvPr/>
        </p:nvSpPr>
        <p:spPr bwMode="auto">
          <a:xfrm>
            <a:off x="5029200" y="3200400"/>
            <a:ext cx="1447800" cy="1096963"/>
          </a:xfrm>
          <a:prstGeom prst="rect">
            <a:avLst/>
          </a:prstGeom>
          <a:noFill/>
          <a:ln w="9525">
            <a:noFill/>
            <a:miter lim="800000"/>
            <a:headEnd/>
            <a:tailEnd/>
          </a:ln>
        </p:spPr>
        <p:txBody>
          <a:bodyPr>
            <a:spAutoFit/>
          </a:bodyPr>
          <a:lstStyle/>
          <a:p>
            <a:r>
              <a:rPr lang="en-US" sz="1200" b="1">
                <a:latin typeface="Garamond" pitchFamily="18" charset="0"/>
              </a:rPr>
              <a:t>Operations Peron</a:t>
            </a:r>
          </a:p>
          <a:p>
            <a:endParaRPr lang="en-US" sz="600" b="1">
              <a:latin typeface="Garamond" pitchFamily="18" charset="0"/>
            </a:endParaRPr>
          </a:p>
          <a:p>
            <a:r>
              <a:rPr lang="en-US" sz="1200" b="1">
                <a:latin typeface="Garamond" pitchFamily="18" charset="0"/>
              </a:rPr>
              <a:t>Quantity: </a:t>
            </a:r>
          </a:p>
          <a:p>
            <a:r>
              <a:rPr lang="en-US" sz="1200" b="1">
                <a:latin typeface="Garamond" pitchFamily="18" charset="0"/>
              </a:rPr>
              <a:t>Salary &amp; Commission: </a:t>
            </a:r>
          </a:p>
          <a:p>
            <a:r>
              <a:rPr lang="en-US" sz="1200" b="1">
                <a:latin typeface="Garamond" pitchFamily="18" charset="0"/>
              </a:rPr>
              <a:t>Hire Date:</a:t>
            </a:r>
          </a:p>
        </p:txBody>
      </p:sp>
      <p:sp>
        <p:nvSpPr>
          <p:cNvPr id="30731" name="Text Box 20"/>
          <p:cNvSpPr txBox="1">
            <a:spLocks noChangeArrowheads="1"/>
          </p:cNvSpPr>
          <p:nvPr/>
        </p:nvSpPr>
        <p:spPr bwMode="auto">
          <a:xfrm>
            <a:off x="6324600" y="3641725"/>
            <a:ext cx="2362200" cy="822325"/>
          </a:xfrm>
          <a:prstGeom prst="rect">
            <a:avLst/>
          </a:prstGeom>
          <a:noFill/>
          <a:ln w="9525">
            <a:noFill/>
            <a:miter lim="800000"/>
            <a:headEnd/>
            <a:tailEnd/>
          </a:ln>
        </p:spPr>
        <p:txBody>
          <a:bodyPr>
            <a:spAutoFit/>
          </a:bodyPr>
          <a:lstStyle/>
          <a:p>
            <a:r>
              <a:rPr lang="en-US" sz="1200">
                <a:latin typeface="Garamond" pitchFamily="18" charset="0"/>
              </a:rPr>
              <a:t>One</a:t>
            </a:r>
          </a:p>
          <a:p>
            <a:r>
              <a:rPr lang="en-US" sz="1200">
                <a:latin typeface="Garamond" pitchFamily="18" charset="0"/>
              </a:rPr>
              <a:t>$55K</a:t>
            </a:r>
          </a:p>
          <a:p>
            <a:r>
              <a:rPr lang="en-US" sz="1200">
                <a:latin typeface="Garamond" pitchFamily="18" charset="0"/>
              </a:rPr>
              <a:t>n.a.</a:t>
            </a:r>
          </a:p>
          <a:p>
            <a:r>
              <a:rPr lang="en-US" sz="1200">
                <a:latin typeface="Garamond" pitchFamily="18" charset="0"/>
              </a:rPr>
              <a:t>First Person – Q1 of Y2</a:t>
            </a:r>
          </a:p>
        </p:txBody>
      </p:sp>
      <p:sp>
        <p:nvSpPr>
          <p:cNvPr id="30732" name="Text Box 21"/>
          <p:cNvSpPr txBox="1">
            <a:spLocks noChangeArrowheads="1"/>
          </p:cNvSpPr>
          <p:nvPr/>
        </p:nvSpPr>
        <p:spPr bwMode="auto">
          <a:xfrm>
            <a:off x="5029200" y="4800600"/>
            <a:ext cx="1447800" cy="1279525"/>
          </a:xfrm>
          <a:prstGeom prst="rect">
            <a:avLst/>
          </a:prstGeom>
          <a:noFill/>
          <a:ln w="9525">
            <a:noFill/>
            <a:miter lim="800000"/>
            <a:headEnd/>
            <a:tailEnd/>
          </a:ln>
        </p:spPr>
        <p:txBody>
          <a:bodyPr>
            <a:spAutoFit/>
          </a:bodyPr>
          <a:lstStyle/>
          <a:p>
            <a:r>
              <a:rPr lang="en-US" sz="1200" b="1">
                <a:latin typeface="Garamond" pitchFamily="18" charset="0"/>
              </a:rPr>
              <a:t>CEO (Industry Veteran</a:t>
            </a:r>
          </a:p>
          <a:p>
            <a:endParaRPr lang="en-US" sz="600" b="1">
              <a:latin typeface="Garamond" pitchFamily="18" charset="0"/>
            </a:endParaRPr>
          </a:p>
          <a:p>
            <a:r>
              <a:rPr lang="en-US" sz="1200" b="1">
                <a:latin typeface="Garamond" pitchFamily="18" charset="0"/>
              </a:rPr>
              <a:t>Quantity: </a:t>
            </a:r>
          </a:p>
          <a:p>
            <a:r>
              <a:rPr lang="en-US" sz="1200" b="1">
                <a:latin typeface="Garamond" pitchFamily="18" charset="0"/>
              </a:rPr>
              <a:t>Salary &amp; Commission: </a:t>
            </a:r>
          </a:p>
          <a:p>
            <a:r>
              <a:rPr lang="en-US" sz="1200" b="1">
                <a:latin typeface="Garamond" pitchFamily="18" charset="0"/>
              </a:rPr>
              <a:t>Hire Date:</a:t>
            </a:r>
          </a:p>
        </p:txBody>
      </p:sp>
      <p:sp>
        <p:nvSpPr>
          <p:cNvPr id="30733" name="Text Box 22"/>
          <p:cNvSpPr txBox="1">
            <a:spLocks noChangeArrowheads="1"/>
          </p:cNvSpPr>
          <p:nvPr/>
        </p:nvSpPr>
        <p:spPr bwMode="auto">
          <a:xfrm>
            <a:off x="6324600" y="5241925"/>
            <a:ext cx="2362200" cy="822325"/>
          </a:xfrm>
          <a:prstGeom prst="rect">
            <a:avLst/>
          </a:prstGeom>
          <a:noFill/>
          <a:ln w="9525">
            <a:noFill/>
            <a:miter lim="800000"/>
            <a:headEnd/>
            <a:tailEnd/>
          </a:ln>
        </p:spPr>
        <p:txBody>
          <a:bodyPr>
            <a:spAutoFit/>
          </a:bodyPr>
          <a:lstStyle/>
          <a:p>
            <a:r>
              <a:rPr lang="en-US" sz="1200">
                <a:latin typeface="Garamond" pitchFamily="18" charset="0"/>
              </a:rPr>
              <a:t>One</a:t>
            </a:r>
          </a:p>
          <a:p>
            <a:r>
              <a:rPr lang="en-US" sz="1200">
                <a:latin typeface="Garamond" pitchFamily="18" charset="0"/>
              </a:rPr>
              <a:t>$200K</a:t>
            </a:r>
          </a:p>
          <a:p>
            <a:r>
              <a:rPr lang="en-US" sz="1200">
                <a:latin typeface="Garamond" pitchFamily="18" charset="0"/>
              </a:rPr>
              <a:t>30% of Salary</a:t>
            </a:r>
          </a:p>
          <a:p>
            <a:r>
              <a:rPr lang="en-US" sz="1200">
                <a:latin typeface="Garamond" pitchFamily="18" charset="0"/>
              </a:rPr>
              <a:t>First Person – Q4 of Y1</a:t>
            </a:r>
          </a:p>
        </p:txBody>
      </p:sp>
      <p:sp>
        <p:nvSpPr>
          <p:cNvPr id="30734" name="Text Box 25"/>
          <p:cNvSpPr txBox="1">
            <a:spLocks noChangeArrowheads="1"/>
          </p:cNvSpPr>
          <p:nvPr/>
        </p:nvSpPr>
        <p:spPr bwMode="auto">
          <a:xfrm>
            <a:off x="8686800" y="6477000"/>
            <a:ext cx="457200" cy="366713"/>
          </a:xfrm>
          <a:prstGeom prst="rect">
            <a:avLst/>
          </a:prstGeom>
          <a:noFill/>
          <a:ln w="9525">
            <a:noFill/>
            <a:miter lim="800000"/>
            <a:headEnd/>
            <a:tailEnd/>
          </a:ln>
        </p:spPr>
        <p:txBody>
          <a:bodyPr>
            <a:spAutoFit/>
          </a:bodyPr>
          <a:lstStyle/>
          <a:p>
            <a:pPr marL="280988" indent="-280988" algn="r">
              <a:buClr>
                <a:srgbClr val="4D4D4D"/>
              </a:buClr>
              <a:buFont typeface="Wingdings" pitchFamily="2" charset="2"/>
              <a:buNone/>
            </a:pPr>
            <a:r>
              <a:rPr lang="en-US" b="1">
                <a:latin typeface="Garamond" pitchFamily="18" charset="0"/>
              </a:rPr>
              <a:t>30</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349250" y="242888"/>
            <a:ext cx="6432550" cy="366712"/>
          </a:xfrm>
          <a:prstGeom prst="rect">
            <a:avLst/>
          </a:prstGeom>
          <a:noFill/>
          <a:ln w="9525">
            <a:noFill/>
            <a:miter lim="800000"/>
            <a:headEnd/>
            <a:tailEnd/>
          </a:ln>
        </p:spPr>
        <p:txBody>
          <a:bodyPr>
            <a:spAutoFit/>
          </a:bodyPr>
          <a:lstStyle/>
          <a:p>
            <a:r>
              <a:rPr lang="en-US" b="1">
                <a:latin typeface="Garamond" pitchFamily="18" charset="0"/>
              </a:rPr>
              <a:t>Key Investment Considerations</a:t>
            </a:r>
          </a:p>
        </p:txBody>
      </p:sp>
      <p:sp>
        <p:nvSpPr>
          <p:cNvPr id="4099" name="Text Box 3"/>
          <p:cNvSpPr txBox="1">
            <a:spLocks noChangeArrowheads="1"/>
          </p:cNvSpPr>
          <p:nvPr/>
        </p:nvSpPr>
        <p:spPr bwMode="auto">
          <a:xfrm>
            <a:off x="369888" y="1111250"/>
            <a:ext cx="3929062" cy="641350"/>
          </a:xfrm>
          <a:prstGeom prst="rect">
            <a:avLst/>
          </a:prstGeom>
          <a:noFill/>
          <a:ln w="9525">
            <a:noFill/>
            <a:miter lim="800000"/>
            <a:headEnd/>
            <a:tailEnd/>
          </a:ln>
        </p:spPr>
        <p:txBody>
          <a:bodyPr>
            <a:spAutoFit/>
          </a:bodyPr>
          <a:lstStyle/>
          <a:p>
            <a:pPr marL="280988" indent="-280988">
              <a:buClr>
                <a:srgbClr val="4D4D4D"/>
              </a:buClr>
              <a:buFont typeface="Wingdings" pitchFamily="2" charset="2"/>
              <a:buChar char="v"/>
            </a:pPr>
            <a:r>
              <a:rPr lang="en-US" b="1">
                <a:latin typeface="Garamond" pitchFamily="18" charset="0"/>
              </a:rPr>
              <a:t>High Value-Add  Personal Online Knowledge Networking Service</a:t>
            </a:r>
          </a:p>
        </p:txBody>
      </p:sp>
      <p:sp>
        <p:nvSpPr>
          <p:cNvPr id="4100" name="Text Box 4"/>
          <p:cNvSpPr txBox="1">
            <a:spLocks noChangeArrowheads="1"/>
          </p:cNvSpPr>
          <p:nvPr/>
        </p:nvSpPr>
        <p:spPr bwMode="auto">
          <a:xfrm>
            <a:off x="369888" y="1981200"/>
            <a:ext cx="3752850" cy="366713"/>
          </a:xfrm>
          <a:prstGeom prst="rect">
            <a:avLst/>
          </a:prstGeom>
          <a:noFill/>
          <a:ln w="9525">
            <a:noFill/>
            <a:miter lim="800000"/>
            <a:headEnd/>
            <a:tailEnd/>
          </a:ln>
        </p:spPr>
        <p:txBody>
          <a:bodyPr wrap="none">
            <a:spAutoFit/>
          </a:bodyPr>
          <a:lstStyle/>
          <a:p>
            <a:pPr marL="280988" indent="-280988">
              <a:buClr>
                <a:srgbClr val="4D4D4D"/>
              </a:buClr>
              <a:buFont typeface="Wingdings" pitchFamily="2" charset="2"/>
              <a:buChar char="v"/>
            </a:pPr>
            <a:r>
              <a:rPr lang="en-US" b="1">
                <a:latin typeface="Garamond" pitchFamily="18" charset="0"/>
              </a:rPr>
              <a:t>Well-Established Growth Markets</a:t>
            </a:r>
          </a:p>
        </p:txBody>
      </p:sp>
      <p:sp>
        <p:nvSpPr>
          <p:cNvPr id="4101" name="Text Box 5"/>
          <p:cNvSpPr txBox="1">
            <a:spLocks noChangeArrowheads="1"/>
          </p:cNvSpPr>
          <p:nvPr/>
        </p:nvSpPr>
        <p:spPr bwMode="auto">
          <a:xfrm>
            <a:off x="4419600" y="1111250"/>
            <a:ext cx="4038600" cy="641350"/>
          </a:xfrm>
          <a:prstGeom prst="rect">
            <a:avLst/>
          </a:prstGeom>
          <a:noFill/>
          <a:ln w="9525">
            <a:noFill/>
            <a:miter lim="800000"/>
            <a:headEnd/>
            <a:tailEnd/>
          </a:ln>
        </p:spPr>
        <p:txBody>
          <a:bodyPr>
            <a:spAutoFit/>
          </a:bodyPr>
          <a:lstStyle/>
          <a:p>
            <a:pPr marL="280988" indent="-280988">
              <a:buClr>
                <a:srgbClr val="4D4D4D"/>
              </a:buClr>
              <a:buFont typeface="Wingdings" pitchFamily="2" charset="2"/>
              <a:buChar char="v"/>
            </a:pPr>
            <a:r>
              <a:rPr lang="en-US" b="1">
                <a:latin typeface="Garamond" pitchFamily="18" charset="0"/>
              </a:rPr>
              <a:t>Significant Revenue Growth Opportunities</a:t>
            </a:r>
          </a:p>
        </p:txBody>
      </p:sp>
      <p:sp>
        <p:nvSpPr>
          <p:cNvPr id="4102" name="Text Box 6"/>
          <p:cNvSpPr txBox="1">
            <a:spLocks noChangeArrowheads="1"/>
          </p:cNvSpPr>
          <p:nvPr/>
        </p:nvSpPr>
        <p:spPr bwMode="auto">
          <a:xfrm>
            <a:off x="369888" y="2514600"/>
            <a:ext cx="3810000" cy="641350"/>
          </a:xfrm>
          <a:prstGeom prst="rect">
            <a:avLst/>
          </a:prstGeom>
          <a:noFill/>
          <a:ln w="9525">
            <a:noFill/>
            <a:miter lim="800000"/>
            <a:headEnd/>
            <a:tailEnd/>
          </a:ln>
        </p:spPr>
        <p:txBody>
          <a:bodyPr>
            <a:spAutoFit/>
          </a:bodyPr>
          <a:lstStyle/>
          <a:p>
            <a:pPr marL="280988" indent="-280988">
              <a:buClr>
                <a:srgbClr val="4D4D4D"/>
              </a:buClr>
              <a:buFont typeface="Wingdings" pitchFamily="2" charset="2"/>
              <a:buChar char="v"/>
            </a:pPr>
            <a:r>
              <a:rPr lang="en-US" b="1">
                <a:latin typeface="Garamond" pitchFamily="18" charset="0"/>
              </a:rPr>
              <a:t>Proven &amp; Unique Management Team</a:t>
            </a:r>
          </a:p>
        </p:txBody>
      </p:sp>
      <p:sp>
        <p:nvSpPr>
          <p:cNvPr id="4103" name="Text Box 7"/>
          <p:cNvSpPr txBox="1">
            <a:spLocks noChangeArrowheads="1"/>
          </p:cNvSpPr>
          <p:nvPr/>
        </p:nvSpPr>
        <p:spPr bwMode="auto">
          <a:xfrm>
            <a:off x="4419600" y="2514600"/>
            <a:ext cx="4059238" cy="366713"/>
          </a:xfrm>
          <a:prstGeom prst="rect">
            <a:avLst/>
          </a:prstGeom>
          <a:noFill/>
          <a:ln w="9525">
            <a:noFill/>
            <a:miter lim="800000"/>
            <a:headEnd/>
            <a:tailEnd/>
          </a:ln>
        </p:spPr>
        <p:txBody>
          <a:bodyPr>
            <a:spAutoFit/>
          </a:bodyPr>
          <a:lstStyle/>
          <a:p>
            <a:pPr marL="280988" indent="-280988">
              <a:buClr>
                <a:srgbClr val="4D4D4D"/>
              </a:buClr>
              <a:buFont typeface="Wingdings" pitchFamily="2" charset="2"/>
              <a:buChar char="v"/>
            </a:pPr>
            <a:r>
              <a:rPr lang="en-US" b="1">
                <a:latin typeface="Garamond" pitchFamily="18" charset="0"/>
              </a:rPr>
              <a:t>Established Global Customer Base</a:t>
            </a:r>
          </a:p>
        </p:txBody>
      </p:sp>
      <p:sp>
        <p:nvSpPr>
          <p:cNvPr id="4104" name="Text Box 8"/>
          <p:cNvSpPr txBox="1">
            <a:spLocks noChangeArrowheads="1"/>
          </p:cNvSpPr>
          <p:nvPr/>
        </p:nvSpPr>
        <p:spPr bwMode="auto">
          <a:xfrm>
            <a:off x="4419600" y="4114800"/>
            <a:ext cx="3698875" cy="366713"/>
          </a:xfrm>
          <a:prstGeom prst="rect">
            <a:avLst/>
          </a:prstGeom>
          <a:noFill/>
          <a:ln w="9525">
            <a:noFill/>
            <a:miter lim="800000"/>
            <a:headEnd/>
            <a:tailEnd/>
          </a:ln>
        </p:spPr>
        <p:txBody>
          <a:bodyPr wrap="none">
            <a:spAutoFit/>
          </a:bodyPr>
          <a:lstStyle/>
          <a:p>
            <a:pPr marL="280988" indent="-280988">
              <a:buClr>
                <a:srgbClr val="4D4D4D"/>
              </a:buClr>
              <a:buFont typeface="Wingdings" pitchFamily="2" charset="2"/>
              <a:buChar char="v"/>
            </a:pPr>
            <a:r>
              <a:rPr lang="en-US" b="1">
                <a:latin typeface="Garamond" pitchFamily="18" charset="0"/>
              </a:rPr>
              <a:t>Successful Launch of Version 1.0 </a:t>
            </a:r>
          </a:p>
        </p:txBody>
      </p:sp>
      <p:sp>
        <p:nvSpPr>
          <p:cNvPr id="4105" name="Text Box 10"/>
          <p:cNvSpPr txBox="1">
            <a:spLocks noChangeArrowheads="1"/>
          </p:cNvSpPr>
          <p:nvPr/>
        </p:nvSpPr>
        <p:spPr bwMode="auto">
          <a:xfrm>
            <a:off x="4419600" y="1981200"/>
            <a:ext cx="4221163" cy="366713"/>
          </a:xfrm>
          <a:prstGeom prst="rect">
            <a:avLst/>
          </a:prstGeom>
          <a:noFill/>
          <a:ln w="9525">
            <a:noFill/>
            <a:miter lim="800000"/>
            <a:headEnd/>
            <a:tailEnd/>
          </a:ln>
        </p:spPr>
        <p:txBody>
          <a:bodyPr wrap="none">
            <a:spAutoFit/>
          </a:bodyPr>
          <a:lstStyle/>
          <a:p>
            <a:pPr marL="280988" indent="-280988">
              <a:buClr>
                <a:srgbClr val="4D4D4D"/>
              </a:buClr>
              <a:buFont typeface="Wingdings" pitchFamily="2" charset="2"/>
              <a:buChar char="v"/>
            </a:pPr>
            <a:r>
              <a:rPr lang="en-US" b="1">
                <a:latin typeface="Garamond" pitchFamily="18" charset="0"/>
              </a:rPr>
              <a:t>Customer Data Analytics Capabilities  </a:t>
            </a:r>
          </a:p>
        </p:txBody>
      </p:sp>
      <p:sp>
        <p:nvSpPr>
          <p:cNvPr id="4106" name="Text Box 11"/>
          <p:cNvSpPr txBox="1">
            <a:spLocks noChangeArrowheads="1"/>
          </p:cNvSpPr>
          <p:nvPr/>
        </p:nvSpPr>
        <p:spPr bwMode="auto">
          <a:xfrm>
            <a:off x="369888" y="4114800"/>
            <a:ext cx="3678237" cy="366713"/>
          </a:xfrm>
          <a:prstGeom prst="rect">
            <a:avLst/>
          </a:prstGeom>
          <a:noFill/>
          <a:ln w="9525">
            <a:noFill/>
            <a:miter lim="800000"/>
            <a:headEnd/>
            <a:tailEnd/>
          </a:ln>
        </p:spPr>
        <p:txBody>
          <a:bodyPr wrap="none">
            <a:spAutoFit/>
          </a:bodyPr>
          <a:lstStyle/>
          <a:p>
            <a:pPr marL="280988" indent="-280988">
              <a:buClr>
                <a:srgbClr val="4D4D4D"/>
              </a:buClr>
              <a:buFont typeface="Wingdings" pitchFamily="2" charset="2"/>
              <a:buChar char="v"/>
            </a:pPr>
            <a:r>
              <a:rPr lang="en-US" b="1">
                <a:latin typeface="Garamond" pitchFamily="18" charset="0"/>
              </a:rPr>
              <a:t>Effective Pivot Strategy Formula </a:t>
            </a:r>
          </a:p>
        </p:txBody>
      </p:sp>
      <p:sp>
        <p:nvSpPr>
          <p:cNvPr id="4107" name="Text Box 12"/>
          <p:cNvSpPr txBox="1">
            <a:spLocks noChangeArrowheads="1"/>
          </p:cNvSpPr>
          <p:nvPr/>
        </p:nvSpPr>
        <p:spPr bwMode="auto">
          <a:xfrm>
            <a:off x="369888" y="3352800"/>
            <a:ext cx="3744912" cy="641350"/>
          </a:xfrm>
          <a:prstGeom prst="rect">
            <a:avLst/>
          </a:prstGeom>
          <a:noFill/>
          <a:ln w="9525">
            <a:noFill/>
            <a:miter lim="800000"/>
            <a:headEnd/>
            <a:tailEnd/>
          </a:ln>
        </p:spPr>
        <p:txBody>
          <a:bodyPr>
            <a:spAutoFit/>
          </a:bodyPr>
          <a:lstStyle/>
          <a:p>
            <a:pPr marL="280988" indent="-280988">
              <a:buClr>
                <a:srgbClr val="4D4D4D"/>
              </a:buClr>
              <a:buFont typeface="Wingdings" pitchFamily="2" charset="2"/>
              <a:buChar char="v"/>
            </a:pPr>
            <a:r>
              <a:rPr lang="en-US" b="1">
                <a:latin typeface="Garamond" pitchFamily="18" charset="0"/>
              </a:rPr>
              <a:t>Deep Academic-Based Advisory Board  </a:t>
            </a:r>
          </a:p>
        </p:txBody>
      </p:sp>
      <p:sp>
        <p:nvSpPr>
          <p:cNvPr id="4108" name="Text Box 14"/>
          <p:cNvSpPr txBox="1">
            <a:spLocks noChangeArrowheads="1"/>
          </p:cNvSpPr>
          <p:nvPr/>
        </p:nvSpPr>
        <p:spPr bwMode="auto">
          <a:xfrm>
            <a:off x="4419600" y="3352800"/>
            <a:ext cx="4198938" cy="366713"/>
          </a:xfrm>
          <a:prstGeom prst="rect">
            <a:avLst/>
          </a:prstGeom>
          <a:noFill/>
          <a:ln w="9525">
            <a:noFill/>
            <a:miter lim="800000"/>
            <a:headEnd/>
            <a:tailEnd/>
          </a:ln>
        </p:spPr>
        <p:txBody>
          <a:bodyPr wrap="none">
            <a:spAutoFit/>
          </a:bodyPr>
          <a:lstStyle/>
          <a:p>
            <a:pPr marL="280988" indent="-280988">
              <a:buClr>
                <a:srgbClr val="4D4D4D"/>
              </a:buClr>
              <a:buFont typeface="Wingdings" pitchFamily="2" charset="2"/>
              <a:buChar char="v"/>
            </a:pPr>
            <a:r>
              <a:rPr lang="en-US" b="1">
                <a:latin typeface="Garamond" pitchFamily="18" charset="0"/>
              </a:rPr>
              <a:t>Unrealized Additional Opportunities   </a:t>
            </a:r>
          </a:p>
        </p:txBody>
      </p:sp>
      <p:pic>
        <p:nvPicPr>
          <p:cNvPr id="4109" name="Picture 15"/>
          <p:cNvPicPr>
            <a:picLocks noChangeAspect="1" noChangeArrowheads="1"/>
          </p:cNvPicPr>
          <p:nvPr/>
        </p:nvPicPr>
        <p:blipFill>
          <a:blip r:embed="rId2" cstate="print"/>
          <a:srcRect t="20930"/>
          <a:stretch>
            <a:fillRect/>
          </a:stretch>
        </p:blipFill>
        <p:spPr bwMode="auto">
          <a:xfrm>
            <a:off x="1533525" y="4724400"/>
            <a:ext cx="5934075" cy="1943100"/>
          </a:xfrm>
          <a:prstGeom prst="rect">
            <a:avLst/>
          </a:prstGeom>
          <a:noFill/>
          <a:ln w="9525">
            <a:noFill/>
            <a:miter lim="800000"/>
            <a:headEnd/>
            <a:tailEnd/>
          </a:ln>
        </p:spPr>
      </p:pic>
      <p:sp>
        <p:nvSpPr>
          <p:cNvPr id="4110" name="Text Box 16"/>
          <p:cNvSpPr txBox="1">
            <a:spLocks noChangeArrowheads="1"/>
          </p:cNvSpPr>
          <p:nvPr/>
        </p:nvSpPr>
        <p:spPr bwMode="auto">
          <a:xfrm>
            <a:off x="8763000" y="6477000"/>
            <a:ext cx="381000" cy="366713"/>
          </a:xfrm>
          <a:prstGeom prst="rect">
            <a:avLst/>
          </a:prstGeom>
          <a:noFill/>
          <a:ln w="9525">
            <a:noFill/>
            <a:miter lim="800000"/>
            <a:headEnd/>
            <a:tailEnd/>
          </a:ln>
        </p:spPr>
        <p:txBody>
          <a:bodyPr>
            <a:spAutoFit/>
          </a:bodyPr>
          <a:lstStyle/>
          <a:p>
            <a:pPr marL="280988" indent="-280988" algn="r">
              <a:buClr>
                <a:srgbClr val="4D4D4D"/>
              </a:buClr>
              <a:buFont typeface="Wingdings" pitchFamily="2" charset="2"/>
              <a:buNone/>
            </a:pPr>
            <a:r>
              <a:rPr lang="en-US" b="1">
                <a:latin typeface="Garamond" pitchFamily="18" charset="0"/>
              </a:rPr>
              <a:t>4</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349250" y="242888"/>
            <a:ext cx="6432550" cy="366712"/>
          </a:xfrm>
          <a:prstGeom prst="rect">
            <a:avLst/>
          </a:prstGeom>
          <a:noFill/>
          <a:ln w="9525">
            <a:noFill/>
            <a:miter lim="800000"/>
            <a:headEnd/>
            <a:tailEnd/>
          </a:ln>
        </p:spPr>
        <p:txBody>
          <a:bodyPr>
            <a:spAutoFit/>
          </a:bodyPr>
          <a:lstStyle/>
          <a:p>
            <a:r>
              <a:rPr lang="en-US" b="1">
                <a:latin typeface="Garamond" pitchFamily="18" charset="0"/>
              </a:rPr>
              <a:t>User Acquisition – Year 1</a:t>
            </a:r>
          </a:p>
        </p:txBody>
      </p:sp>
      <p:pic>
        <p:nvPicPr>
          <p:cNvPr id="31747" name="Picture 4"/>
          <p:cNvPicPr>
            <a:picLocks noChangeAspect="1" noChangeArrowheads="1"/>
          </p:cNvPicPr>
          <p:nvPr/>
        </p:nvPicPr>
        <p:blipFill>
          <a:blip r:embed="rId2" cstate="print"/>
          <a:srcRect r="39899"/>
          <a:stretch>
            <a:fillRect/>
          </a:stretch>
        </p:blipFill>
        <p:spPr bwMode="auto">
          <a:xfrm>
            <a:off x="304800" y="1184275"/>
            <a:ext cx="8534400" cy="5340350"/>
          </a:xfrm>
          <a:prstGeom prst="rect">
            <a:avLst/>
          </a:prstGeom>
          <a:noFill/>
          <a:ln w="9525">
            <a:noFill/>
            <a:miter lim="800000"/>
            <a:headEnd/>
            <a:tailEnd/>
          </a:ln>
        </p:spPr>
      </p:pic>
      <p:sp>
        <p:nvSpPr>
          <p:cNvPr id="31748" name="Text Box 5"/>
          <p:cNvSpPr txBox="1">
            <a:spLocks noChangeArrowheads="1"/>
          </p:cNvSpPr>
          <p:nvPr/>
        </p:nvSpPr>
        <p:spPr bwMode="auto">
          <a:xfrm>
            <a:off x="8686800" y="6491288"/>
            <a:ext cx="457200" cy="366712"/>
          </a:xfrm>
          <a:prstGeom prst="rect">
            <a:avLst/>
          </a:prstGeom>
          <a:noFill/>
          <a:ln w="9525">
            <a:noFill/>
            <a:miter lim="800000"/>
            <a:headEnd/>
            <a:tailEnd/>
          </a:ln>
        </p:spPr>
        <p:txBody>
          <a:bodyPr>
            <a:spAutoFit/>
          </a:bodyPr>
          <a:lstStyle/>
          <a:p>
            <a:pPr marL="280988" indent="-280988" algn="r">
              <a:buClr>
                <a:srgbClr val="4D4D4D"/>
              </a:buClr>
              <a:buFont typeface="Wingdings" pitchFamily="2" charset="2"/>
              <a:buNone/>
            </a:pPr>
            <a:r>
              <a:rPr lang="en-US" b="1">
                <a:latin typeface="Garamond" pitchFamily="18" charset="0"/>
              </a:rPr>
              <a:t>31</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349250" y="242888"/>
            <a:ext cx="6432550" cy="366712"/>
          </a:xfrm>
          <a:prstGeom prst="rect">
            <a:avLst/>
          </a:prstGeom>
          <a:noFill/>
          <a:ln w="9525">
            <a:noFill/>
            <a:miter lim="800000"/>
            <a:headEnd/>
            <a:tailEnd/>
          </a:ln>
        </p:spPr>
        <p:txBody>
          <a:bodyPr>
            <a:spAutoFit/>
          </a:bodyPr>
          <a:lstStyle/>
          <a:p>
            <a:r>
              <a:rPr lang="en-US" b="1">
                <a:latin typeface="Garamond" pitchFamily="18" charset="0"/>
              </a:rPr>
              <a:t>User Acquisition – Year 2</a:t>
            </a:r>
          </a:p>
        </p:txBody>
      </p:sp>
      <p:grpSp>
        <p:nvGrpSpPr>
          <p:cNvPr id="32771" name="Group 6"/>
          <p:cNvGrpSpPr>
            <a:grpSpLocks/>
          </p:cNvGrpSpPr>
          <p:nvPr/>
        </p:nvGrpSpPr>
        <p:grpSpPr bwMode="auto">
          <a:xfrm>
            <a:off x="381000" y="1335088"/>
            <a:ext cx="8467725" cy="5065712"/>
            <a:chOff x="240" y="841"/>
            <a:chExt cx="5334" cy="3191"/>
          </a:xfrm>
        </p:grpSpPr>
        <p:pic>
          <p:nvPicPr>
            <p:cNvPr id="32773" name="Picture 3"/>
            <p:cNvPicPr>
              <a:picLocks noChangeAspect="1" noChangeArrowheads="1"/>
            </p:cNvPicPr>
            <p:nvPr/>
          </p:nvPicPr>
          <p:blipFill>
            <a:blip r:embed="rId2" cstate="print"/>
            <a:srcRect r="76263"/>
            <a:stretch>
              <a:fillRect/>
            </a:stretch>
          </p:blipFill>
          <p:spPr bwMode="auto">
            <a:xfrm>
              <a:off x="240" y="841"/>
              <a:ext cx="2005" cy="3191"/>
            </a:xfrm>
            <a:prstGeom prst="rect">
              <a:avLst/>
            </a:prstGeom>
            <a:noFill/>
            <a:ln w="9525">
              <a:noFill/>
              <a:miter lim="800000"/>
              <a:headEnd/>
              <a:tailEnd/>
            </a:ln>
          </p:spPr>
        </p:pic>
        <p:pic>
          <p:nvPicPr>
            <p:cNvPr id="32774" name="Picture 4"/>
            <p:cNvPicPr>
              <a:picLocks noChangeAspect="1" noChangeArrowheads="1"/>
            </p:cNvPicPr>
            <p:nvPr/>
          </p:nvPicPr>
          <p:blipFill>
            <a:blip r:embed="rId2" cstate="print"/>
            <a:srcRect l="60101"/>
            <a:stretch>
              <a:fillRect/>
            </a:stretch>
          </p:blipFill>
          <p:spPr bwMode="auto">
            <a:xfrm>
              <a:off x="2203" y="841"/>
              <a:ext cx="3371" cy="3191"/>
            </a:xfrm>
            <a:prstGeom prst="rect">
              <a:avLst/>
            </a:prstGeom>
            <a:noFill/>
            <a:ln w="9525">
              <a:noFill/>
              <a:miter lim="800000"/>
              <a:headEnd/>
              <a:tailEnd/>
            </a:ln>
          </p:spPr>
        </p:pic>
      </p:grpSp>
      <p:sp>
        <p:nvSpPr>
          <p:cNvPr id="32772" name="Text Box 7"/>
          <p:cNvSpPr txBox="1">
            <a:spLocks noChangeArrowheads="1"/>
          </p:cNvSpPr>
          <p:nvPr/>
        </p:nvSpPr>
        <p:spPr bwMode="auto">
          <a:xfrm>
            <a:off x="8686800" y="6477000"/>
            <a:ext cx="457200" cy="366713"/>
          </a:xfrm>
          <a:prstGeom prst="rect">
            <a:avLst/>
          </a:prstGeom>
          <a:noFill/>
          <a:ln w="9525">
            <a:noFill/>
            <a:miter lim="800000"/>
            <a:headEnd/>
            <a:tailEnd/>
          </a:ln>
        </p:spPr>
        <p:txBody>
          <a:bodyPr>
            <a:spAutoFit/>
          </a:bodyPr>
          <a:lstStyle/>
          <a:p>
            <a:pPr marL="280988" indent="-280988" algn="r">
              <a:buClr>
                <a:srgbClr val="4D4D4D"/>
              </a:buClr>
              <a:buFont typeface="Wingdings" pitchFamily="2" charset="2"/>
              <a:buNone/>
            </a:pPr>
            <a:r>
              <a:rPr lang="en-US" b="1">
                <a:latin typeface="Garamond" pitchFamily="18" charset="0"/>
              </a:rPr>
              <a:t>32</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349250" y="242888"/>
            <a:ext cx="6432550" cy="366712"/>
          </a:xfrm>
          <a:prstGeom prst="rect">
            <a:avLst/>
          </a:prstGeom>
          <a:noFill/>
          <a:ln w="9525">
            <a:noFill/>
            <a:miter lim="800000"/>
            <a:headEnd/>
            <a:tailEnd/>
          </a:ln>
        </p:spPr>
        <p:txBody>
          <a:bodyPr>
            <a:spAutoFit/>
          </a:bodyPr>
          <a:lstStyle/>
          <a:p>
            <a:r>
              <a:rPr lang="en-US" b="1">
                <a:latin typeface="Garamond" pitchFamily="18" charset="0"/>
              </a:rPr>
              <a:t>Executive Management Team</a:t>
            </a:r>
          </a:p>
        </p:txBody>
      </p:sp>
      <p:sp>
        <p:nvSpPr>
          <p:cNvPr id="33795" name="Rectangle 3"/>
          <p:cNvSpPr>
            <a:spLocks noChangeArrowheads="1"/>
          </p:cNvSpPr>
          <p:nvPr/>
        </p:nvSpPr>
        <p:spPr bwMode="auto">
          <a:xfrm>
            <a:off x="152400" y="893763"/>
            <a:ext cx="3733800" cy="5842000"/>
          </a:xfrm>
          <a:prstGeom prst="rect">
            <a:avLst/>
          </a:prstGeom>
          <a:noFill/>
          <a:ln w="9525">
            <a:noFill/>
            <a:miter lim="800000"/>
            <a:headEnd/>
            <a:tailEnd/>
          </a:ln>
        </p:spPr>
        <p:txBody>
          <a:bodyPr anchor="ctr">
            <a:spAutoFit/>
          </a:bodyPr>
          <a:lstStyle/>
          <a:p>
            <a:pPr algn="ctr"/>
            <a:r>
              <a:rPr lang="en-US" sz="1400" b="1" i="1">
                <a:latin typeface="Garamond" pitchFamily="18" charset="0"/>
              </a:rPr>
              <a:t>Alexander Shchekin </a:t>
            </a:r>
          </a:p>
          <a:p>
            <a:pPr algn="ctr"/>
            <a:r>
              <a:rPr lang="en-US" sz="1400" b="1" i="1">
                <a:latin typeface="Garamond" pitchFamily="18" charset="0"/>
              </a:rPr>
              <a:t>Founder and  CEO</a:t>
            </a:r>
          </a:p>
          <a:p>
            <a:endParaRPr lang="en-US" sz="1400">
              <a:latin typeface="Garamond" pitchFamily="18" charset="0"/>
            </a:endParaRPr>
          </a:p>
          <a:p>
            <a:pPr algn="just"/>
            <a:r>
              <a:rPr lang="en-US" sz="1200">
                <a:latin typeface="Garamond" pitchFamily="18" charset="0"/>
              </a:rPr>
              <a:t>Alex Shchekin serves as Manager and Chief Strategy Officer of the Company. Additionally, Alex is the president and owner of Intergam Technologies Corporation. Mr. Shchekin has a degree in physics, with a major in aerodynamics from Moscow Technical Institute with advanced degree work at Stanford and Oxford Universities. Within the computer technology area, he was an MSS and Oracle Certified professional. During the 1990’s Alex worked with Larry Ellison at Oracle as Senior Vice President in the area of software architecture and is a recognized expert in the field. Later, he took his Oracle expertise into the business consulting community with Arthur Anderson where he led numerous advanced Oracle deployments for Aon, First Chicago and other major financial institutions. With the demise of Anderson, Mr. Shchekin continued to work for these major clients under his own consultancy, leading to the initial work for his new company, Intergam Technologies. His work for a major advertising agency led the firm to develop intellectual property serving as the basis for conducting rapid deployment marketing research studies, which are an important source of current revenue for Intergam Technologies. The basis of this rapid deployment process on a cost effective basis can be found in his development of a programming and services office in Moscow, Russia. The efficiencies of this work will be used to make ReadOz</a:t>
            </a:r>
            <a:r>
              <a:rPr lang="en-US" sz="1200" b="1" i="1">
                <a:latin typeface="Garamond" pitchFamily="18" charset="0"/>
              </a:rPr>
              <a:t> </a:t>
            </a:r>
            <a:r>
              <a:rPr lang="en-US" sz="1200">
                <a:latin typeface="Garamond" pitchFamily="18" charset="0"/>
              </a:rPr>
              <a:t>similarly cost effective and successful. Mr. Shchekin resides in the Northern Suburbs of Chicago with his family.</a:t>
            </a:r>
          </a:p>
        </p:txBody>
      </p:sp>
      <p:sp>
        <p:nvSpPr>
          <p:cNvPr id="33796" name="Rectangle 4"/>
          <p:cNvSpPr>
            <a:spLocks noChangeArrowheads="1"/>
          </p:cNvSpPr>
          <p:nvPr/>
        </p:nvSpPr>
        <p:spPr bwMode="auto">
          <a:xfrm>
            <a:off x="4038600" y="854075"/>
            <a:ext cx="4876800" cy="5842000"/>
          </a:xfrm>
          <a:prstGeom prst="rect">
            <a:avLst/>
          </a:prstGeom>
          <a:noFill/>
          <a:ln w="9525">
            <a:noFill/>
            <a:miter lim="800000"/>
            <a:headEnd/>
            <a:tailEnd/>
          </a:ln>
        </p:spPr>
        <p:txBody>
          <a:bodyPr anchor="ctr">
            <a:spAutoFit/>
          </a:bodyPr>
          <a:lstStyle/>
          <a:p>
            <a:pPr algn="ctr"/>
            <a:r>
              <a:rPr lang="en-US" sz="1400" b="1" i="1">
                <a:latin typeface="Garamond" pitchFamily="18" charset="0"/>
              </a:rPr>
              <a:t>Kal Patel  </a:t>
            </a:r>
          </a:p>
          <a:p>
            <a:pPr algn="ctr"/>
            <a:r>
              <a:rPr lang="en-US" sz="1400" b="1" i="1">
                <a:latin typeface="Garamond" pitchFamily="18" charset="0"/>
              </a:rPr>
              <a:t>Chief  Knowledge Officer and Co-Founder</a:t>
            </a:r>
            <a:endParaRPr lang="en-US" sz="1400">
              <a:latin typeface="Garamond" pitchFamily="18" charset="0"/>
            </a:endParaRPr>
          </a:p>
          <a:p>
            <a:pPr algn="just"/>
            <a:endParaRPr lang="en-US" sz="1400">
              <a:latin typeface="Garamond" pitchFamily="18" charset="0"/>
            </a:endParaRPr>
          </a:p>
          <a:p>
            <a:pPr algn="just"/>
            <a:r>
              <a:rPr lang="en-US" sz="1200">
                <a:latin typeface="Garamond" pitchFamily="18" charset="0"/>
              </a:rPr>
              <a:t>Mr. Patel has over twenty years of domestic and global support services experience, eight of which are in consulting/management/executive roles in the BPO/KPO/LPO industry serving enterprise and SMB customers including banks, financial services companies, law firms and more. With a “hands on” background in product development, client and business development, solution development, transition/migration and service delivery, Kal has a track record of success across business functions in early stage and growth stage and mature service companies. He has held increasing levels of responsibility as a senior industry consultant and subject matter expert; business process operator, manager, owner and innovator; entrepreneur and senior executive. With emphasis on knowledge, legal and financial outsourcing, Kal is presently with Quatrro BPO where he is responsible for growth stage development activities in new markets across various industries and functions.</a:t>
            </a:r>
          </a:p>
          <a:p>
            <a:pPr algn="just"/>
            <a:endParaRPr lang="en-US" sz="1200">
              <a:latin typeface="Garamond" pitchFamily="18" charset="0"/>
            </a:endParaRPr>
          </a:p>
          <a:p>
            <a:pPr algn="just"/>
            <a:r>
              <a:rPr lang="en-US" sz="1200">
                <a:latin typeface="Garamond" pitchFamily="18" charset="0"/>
              </a:rPr>
              <a:t>Prior to his focus on outsourcing/offshoring, Kal served in a variety of capacities within the financial and legal support services industries. His financial support services experience includes serving at various US captive contact and processing centers for GE Capital, Trans Union, Household International and Harris Bankcard. His legal operations and support services experience includes law firms and corporations such as Seyfarth Shaw; ISPAT Inland Steel Corporate Law Department; Kusper &amp; Raucci; and Katz, Friedman, Eagle, Eisenstein &amp; Johnson. Kal has also served as a Law Clerk to Chief Justice Andrew Raucci of the Illinois Court of Claims and the DuPage County States Attorney. </a:t>
            </a:r>
          </a:p>
          <a:p>
            <a:pPr algn="just"/>
            <a:endParaRPr lang="en-US" sz="1200">
              <a:latin typeface="Garamond" pitchFamily="18" charset="0"/>
            </a:endParaRPr>
          </a:p>
          <a:p>
            <a:pPr algn="just"/>
            <a:r>
              <a:rPr lang="en-US" sz="1200">
                <a:latin typeface="Garamond" pitchFamily="18" charset="0"/>
              </a:rPr>
              <a:t>Kal has been integral in developing the operational roadmap for ReadOz. This includes developing overall strategic direction and necessary elements to provide incremental and overall value to ReadOz. </a:t>
            </a:r>
          </a:p>
        </p:txBody>
      </p:sp>
      <p:sp>
        <p:nvSpPr>
          <p:cNvPr id="33797" name="Line 5"/>
          <p:cNvSpPr>
            <a:spLocks noChangeShapeType="1"/>
          </p:cNvSpPr>
          <p:nvPr/>
        </p:nvSpPr>
        <p:spPr bwMode="auto">
          <a:xfrm>
            <a:off x="3962400" y="1371600"/>
            <a:ext cx="0" cy="5105400"/>
          </a:xfrm>
          <a:prstGeom prst="line">
            <a:avLst/>
          </a:prstGeom>
          <a:noFill/>
          <a:ln w="6350">
            <a:solidFill>
              <a:schemeClr val="tx1"/>
            </a:solidFill>
            <a:prstDash val="dash"/>
            <a:round/>
            <a:headEnd/>
            <a:tailEnd/>
          </a:ln>
        </p:spPr>
        <p:txBody>
          <a:bodyPr/>
          <a:lstStyle/>
          <a:p>
            <a:endParaRPr lang="en-US"/>
          </a:p>
        </p:txBody>
      </p:sp>
      <p:sp>
        <p:nvSpPr>
          <p:cNvPr id="33798" name="Text Box 6"/>
          <p:cNvSpPr txBox="1">
            <a:spLocks noChangeArrowheads="1"/>
          </p:cNvSpPr>
          <p:nvPr/>
        </p:nvSpPr>
        <p:spPr bwMode="auto">
          <a:xfrm>
            <a:off x="8686800" y="6477000"/>
            <a:ext cx="457200" cy="366713"/>
          </a:xfrm>
          <a:prstGeom prst="rect">
            <a:avLst/>
          </a:prstGeom>
          <a:noFill/>
          <a:ln w="9525">
            <a:noFill/>
            <a:miter lim="800000"/>
            <a:headEnd/>
            <a:tailEnd/>
          </a:ln>
        </p:spPr>
        <p:txBody>
          <a:bodyPr>
            <a:spAutoFit/>
          </a:bodyPr>
          <a:lstStyle/>
          <a:p>
            <a:pPr marL="280988" indent="-280988" algn="r">
              <a:buClr>
                <a:srgbClr val="4D4D4D"/>
              </a:buClr>
              <a:buFont typeface="Wingdings" pitchFamily="2" charset="2"/>
              <a:buNone/>
            </a:pPr>
            <a:r>
              <a:rPr lang="en-US" b="1">
                <a:latin typeface="Garamond" pitchFamily="18" charset="0"/>
              </a:rPr>
              <a:t>33</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349250" y="242888"/>
            <a:ext cx="6432550" cy="366712"/>
          </a:xfrm>
          <a:prstGeom prst="rect">
            <a:avLst/>
          </a:prstGeom>
          <a:noFill/>
          <a:ln w="9525">
            <a:noFill/>
            <a:miter lim="800000"/>
            <a:headEnd/>
            <a:tailEnd/>
          </a:ln>
        </p:spPr>
        <p:txBody>
          <a:bodyPr>
            <a:spAutoFit/>
          </a:bodyPr>
          <a:lstStyle/>
          <a:p>
            <a:r>
              <a:rPr lang="en-US" b="1">
                <a:latin typeface="Garamond" pitchFamily="18" charset="0"/>
              </a:rPr>
              <a:t>Financial Information – Revenue Drivers</a:t>
            </a:r>
          </a:p>
        </p:txBody>
      </p:sp>
      <p:pic>
        <p:nvPicPr>
          <p:cNvPr id="34819" name="Picture 5" descr="ReadOz_logo_RGB_white[1].jpg"/>
          <p:cNvPicPr>
            <a:picLocks noChangeAspect="1"/>
          </p:cNvPicPr>
          <p:nvPr/>
        </p:nvPicPr>
        <p:blipFill>
          <a:blip r:embed="rId2" cstate="print"/>
          <a:srcRect l="5954"/>
          <a:stretch>
            <a:fillRect/>
          </a:stretch>
        </p:blipFill>
        <p:spPr bwMode="auto">
          <a:xfrm>
            <a:off x="3505200" y="3276600"/>
            <a:ext cx="1981200" cy="1054100"/>
          </a:xfrm>
          <a:prstGeom prst="rect">
            <a:avLst/>
          </a:prstGeom>
          <a:noFill/>
          <a:ln w="9525">
            <a:noFill/>
            <a:miter lim="800000"/>
            <a:headEnd/>
            <a:tailEnd/>
          </a:ln>
        </p:spPr>
      </p:pic>
      <p:sp>
        <p:nvSpPr>
          <p:cNvPr id="34820" name="Line 4"/>
          <p:cNvSpPr>
            <a:spLocks noChangeShapeType="1"/>
          </p:cNvSpPr>
          <p:nvPr/>
        </p:nvSpPr>
        <p:spPr bwMode="auto">
          <a:xfrm>
            <a:off x="3124200" y="3048000"/>
            <a:ext cx="381000" cy="304800"/>
          </a:xfrm>
          <a:prstGeom prst="line">
            <a:avLst/>
          </a:prstGeom>
          <a:noFill/>
          <a:ln w="9525">
            <a:solidFill>
              <a:schemeClr val="tx1"/>
            </a:solidFill>
            <a:round/>
            <a:headEnd/>
            <a:tailEnd/>
          </a:ln>
        </p:spPr>
        <p:txBody>
          <a:bodyPr/>
          <a:lstStyle/>
          <a:p>
            <a:endParaRPr lang="en-US"/>
          </a:p>
        </p:txBody>
      </p:sp>
      <p:sp>
        <p:nvSpPr>
          <p:cNvPr id="34821" name="Oval 5"/>
          <p:cNvSpPr>
            <a:spLocks noChangeArrowheads="1"/>
          </p:cNvSpPr>
          <p:nvPr/>
        </p:nvSpPr>
        <p:spPr bwMode="auto">
          <a:xfrm>
            <a:off x="533400" y="1143000"/>
            <a:ext cx="2895600" cy="2667000"/>
          </a:xfrm>
          <a:prstGeom prst="ellipse">
            <a:avLst/>
          </a:prstGeom>
          <a:solidFill>
            <a:srgbClr val="4D4D4D"/>
          </a:solidFill>
          <a:ln w="9525">
            <a:noFill/>
            <a:round/>
            <a:headEnd/>
            <a:tailEnd/>
          </a:ln>
        </p:spPr>
        <p:txBody>
          <a:bodyPr wrap="none" anchor="ctr"/>
          <a:lstStyle/>
          <a:p>
            <a:pPr algn="ctr"/>
            <a:r>
              <a:rPr lang="en-US" sz="1600" b="1">
                <a:solidFill>
                  <a:schemeClr val="bg1"/>
                </a:solidFill>
                <a:latin typeface="Garamond" pitchFamily="18" charset="0"/>
              </a:rPr>
              <a:t>ReadOz Ad Placement</a:t>
            </a:r>
          </a:p>
          <a:p>
            <a:pPr algn="ctr"/>
            <a:r>
              <a:rPr lang="en-US" sz="1600" b="1">
                <a:solidFill>
                  <a:schemeClr val="bg1"/>
                </a:solidFill>
                <a:latin typeface="Garamond" pitchFamily="18" charset="0"/>
              </a:rPr>
              <a:t> Revenue</a:t>
            </a:r>
          </a:p>
          <a:p>
            <a:pPr algn="ctr"/>
            <a:r>
              <a:rPr lang="en-US" sz="1200" b="1">
                <a:solidFill>
                  <a:schemeClr val="bg1"/>
                </a:solidFill>
                <a:latin typeface="Garamond" pitchFamily="18" charset="0"/>
              </a:rPr>
              <a:t>(Initial Primary)</a:t>
            </a:r>
          </a:p>
        </p:txBody>
      </p:sp>
      <p:sp>
        <p:nvSpPr>
          <p:cNvPr id="34822" name="Oval 6"/>
          <p:cNvSpPr>
            <a:spLocks noChangeArrowheads="1"/>
          </p:cNvSpPr>
          <p:nvPr/>
        </p:nvSpPr>
        <p:spPr bwMode="auto">
          <a:xfrm>
            <a:off x="533400" y="4000500"/>
            <a:ext cx="2895600" cy="2667000"/>
          </a:xfrm>
          <a:prstGeom prst="ellipse">
            <a:avLst/>
          </a:prstGeom>
          <a:solidFill>
            <a:srgbClr val="1C1C1C"/>
          </a:solidFill>
          <a:ln w="9525">
            <a:noFill/>
            <a:round/>
            <a:headEnd/>
            <a:tailEnd/>
          </a:ln>
        </p:spPr>
        <p:txBody>
          <a:bodyPr wrap="none" anchor="ctr"/>
          <a:lstStyle/>
          <a:p>
            <a:pPr algn="ctr"/>
            <a:r>
              <a:rPr lang="en-US" sz="1600" b="1">
                <a:solidFill>
                  <a:schemeClr val="bg1"/>
                </a:solidFill>
                <a:latin typeface="Garamond" pitchFamily="18" charset="0"/>
              </a:rPr>
              <a:t>Publisher Revenue</a:t>
            </a:r>
          </a:p>
          <a:p>
            <a:pPr algn="ctr"/>
            <a:r>
              <a:rPr lang="en-US" sz="1200" b="1">
                <a:solidFill>
                  <a:schemeClr val="bg1"/>
                </a:solidFill>
                <a:latin typeface="Garamond" pitchFamily="18" charset="0"/>
              </a:rPr>
              <a:t>(Opportunity to </a:t>
            </a:r>
          </a:p>
          <a:p>
            <a:pPr algn="ctr"/>
            <a:r>
              <a:rPr lang="en-US" sz="1200" b="1">
                <a:solidFill>
                  <a:schemeClr val="bg1"/>
                </a:solidFill>
                <a:latin typeface="Garamond" pitchFamily="18" charset="0"/>
              </a:rPr>
              <a:t>Turnaround – Potentially</a:t>
            </a:r>
          </a:p>
          <a:p>
            <a:pPr algn="ctr"/>
            <a:r>
              <a:rPr lang="en-US" sz="1200" b="1">
                <a:solidFill>
                  <a:schemeClr val="bg1"/>
                </a:solidFill>
                <a:latin typeface="Garamond" pitchFamily="18" charset="0"/>
              </a:rPr>
              <a:t>Establish as Primary </a:t>
            </a:r>
            <a:br>
              <a:rPr lang="en-US" sz="1200" b="1">
                <a:solidFill>
                  <a:schemeClr val="bg1"/>
                </a:solidFill>
                <a:latin typeface="Garamond" pitchFamily="18" charset="0"/>
              </a:rPr>
            </a:br>
            <a:r>
              <a:rPr lang="en-US" sz="1200" b="1">
                <a:solidFill>
                  <a:schemeClr val="bg1"/>
                </a:solidFill>
                <a:latin typeface="Garamond" pitchFamily="18" charset="0"/>
              </a:rPr>
              <a:t>Revenue Stream)</a:t>
            </a:r>
          </a:p>
        </p:txBody>
      </p:sp>
      <p:sp>
        <p:nvSpPr>
          <p:cNvPr id="34823" name="Oval 7"/>
          <p:cNvSpPr>
            <a:spLocks noChangeArrowheads="1"/>
          </p:cNvSpPr>
          <p:nvPr/>
        </p:nvSpPr>
        <p:spPr bwMode="auto">
          <a:xfrm>
            <a:off x="5638800" y="1143000"/>
            <a:ext cx="2895600" cy="2667000"/>
          </a:xfrm>
          <a:prstGeom prst="ellipse">
            <a:avLst/>
          </a:prstGeom>
          <a:solidFill>
            <a:srgbClr val="1C1C1C"/>
          </a:solidFill>
          <a:ln w="9525">
            <a:noFill/>
            <a:round/>
            <a:headEnd/>
            <a:tailEnd/>
          </a:ln>
        </p:spPr>
        <p:txBody>
          <a:bodyPr wrap="none" anchor="ctr"/>
          <a:lstStyle/>
          <a:p>
            <a:pPr algn="ctr"/>
            <a:r>
              <a:rPr lang="en-US" sz="1600" b="1">
                <a:solidFill>
                  <a:schemeClr val="bg1"/>
                </a:solidFill>
                <a:latin typeface="Garamond" pitchFamily="18" charset="0"/>
              </a:rPr>
              <a:t>Subscription Revenue</a:t>
            </a:r>
          </a:p>
          <a:p>
            <a:pPr algn="ctr"/>
            <a:r>
              <a:rPr lang="en-US" sz="1600" b="1">
                <a:solidFill>
                  <a:schemeClr val="bg1"/>
                </a:solidFill>
                <a:latin typeface="Garamond" pitchFamily="18" charset="0"/>
              </a:rPr>
              <a:t>(</a:t>
            </a:r>
            <a:r>
              <a:rPr lang="en-US" sz="1200" b="1">
                <a:solidFill>
                  <a:schemeClr val="bg1"/>
                </a:solidFill>
                <a:latin typeface="Garamond" pitchFamily="18" charset="0"/>
              </a:rPr>
              <a:t>Secondary Primary – </a:t>
            </a:r>
          </a:p>
          <a:p>
            <a:pPr algn="ctr"/>
            <a:r>
              <a:rPr lang="en-US" sz="1200" b="1">
                <a:solidFill>
                  <a:schemeClr val="bg1"/>
                </a:solidFill>
                <a:latin typeface="Garamond" pitchFamily="18" charset="0"/>
              </a:rPr>
              <a:t>Opportunity Once User Base</a:t>
            </a:r>
          </a:p>
          <a:p>
            <a:pPr algn="ctr"/>
            <a:r>
              <a:rPr lang="en-US" sz="1200" b="1">
                <a:solidFill>
                  <a:schemeClr val="bg1"/>
                </a:solidFill>
                <a:latin typeface="Garamond" pitchFamily="18" charset="0"/>
              </a:rPr>
              <a:t>Is Established)</a:t>
            </a:r>
          </a:p>
        </p:txBody>
      </p:sp>
      <p:sp>
        <p:nvSpPr>
          <p:cNvPr id="34824" name="Oval 8"/>
          <p:cNvSpPr>
            <a:spLocks noChangeArrowheads="1"/>
          </p:cNvSpPr>
          <p:nvPr/>
        </p:nvSpPr>
        <p:spPr bwMode="auto">
          <a:xfrm>
            <a:off x="5638800" y="4000500"/>
            <a:ext cx="2895600" cy="2667000"/>
          </a:xfrm>
          <a:prstGeom prst="ellipse">
            <a:avLst/>
          </a:prstGeom>
          <a:solidFill>
            <a:srgbClr val="4D4D4D"/>
          </a:solidFill>
          <a:ln w="9525">
            <a:noFill/>
            <a:round/>
            <a:headEnd/>
            <a:tailEnd/>
          </a:ln>
        </p:spPr>
        <p:txBody>
          <a:bodyPr wrap="none" anchor="ctr"/>
          <a:lstStyle/>
          <a:p>
            <a:pPr algn="ctr"/>
            <a:r>
              <a:rPr lang="en-US" sz="1600" b="1">
                <a:solidFill>
                  <a:schemeClr val="bg1"/>
                </a:solidFill>
                <a:latin typeface="Garamond" pitchFamily="18" charset="0"/>
              </a:rPr>
              <a:t>Search Revenue</a:t>
            </a:r>
          </a:p>
          <a:p>
            <a:pPr algn="ctr"/>
            <a:r>
              <a:rPr lang="en-US" sz="1600" b="1">
                <a:solidFill>
                  <a:schemeClr val="bg1"/>
                </a:solidFill>
                <a:latin typeface="Garamond" pitchFamily="18" charset="0"/>
              </a:rPr>
              <a:t>&amp; Data Reports</a:t>
            </a:r>
          </a:p>
          <a:p>
            <a:pPr algn="ctr"/>
            <a:r>
              <a:rPr lang="en-US" sz="1200" b="1">
                <a:solidFill>
                  <a:schemeClr val="bg1"/>
                </a:solidFill>
                <a:latin typeface="Garamond" pitchFamily="18" charset="0"/>
              </a:rPr>
              <a:t>(Opportunity Once</a:t>
            </a:r>
          </a:p>
          <a:p>
            <a:pPr algn="ctr"/>
            <a:r>
              <a:rPr lang="en-US" sz="1200" b="1">
                <a:solidFill>
                  <a:schemeClr val="bg1"/>
                </a:solidFill>
                <a:latin typeface="Garamond" pitchFamily="18" charset="0"/>
              </a:rPr>
              <a:t>User Base is </a:t>
            </a:r>
          </a:p>
          <a:p>
            <a:pPr algn="ctr"/>
            <a:r>
              <a:rPr lang="en-US" sz="1200" b="1">
                <a:solidFill>
                  <a:schemeClr val="bg1"/>
                </a:solidFill>
                <a:latin typeface="Garamond" pitchFamily="18" charset="0"/>
              </a:rPr>
              <a:t>Established)</a:t>
            </a:r>
          </a:p>
          <a:p>
            <a:pPr algn="ctr"/>
            <a:endParaRPr lang="en-US" sz="1200" b="1">
              <a:solidFill>
                <a:schemeClr val="bg1"/>
              </a:solidFill>
              <a:latin typeface="Garamond" pitchFamily="18" charset="0"/>
            </a:endParaRPr>
          </a:p>
          <a:p>
            <a:pPr algn="ctr"/>
            <a:endParaRPr lang="en-US" sz="1600" b="1">
              <a:solidFill>
                <a:schemeClr val="bg1"/>
              </a:solidFill>
              <a:latin typeface="Garamond" pitchFamily="18" charset="0"/>
            </a:endParaRPr>
          </a:p>
        </p:txBody>
      </p:sp>
      <p:sp>
        <p:nvSpPr>
          <p:cNvPr id="34825" name="Line 9"/>
          <p:cNvSpPr>
            <a:spLocks noChangeShapeType="1"/>
          </p:cNvSpPr>
          <p:nvPr/>
        </p:nvSpPr>
        <p:spPr bwMode="auto">
          <a:xfrm flipV="1">
            <a:off x="3048000" y="4191000"/>
            <a:ext cx="457200" cy="304800"/>
          </a:xfrm>
          <a:prstGeom prst="line">
            <a:avLst/>
          </a:prstGeom>
          <a:noFill/>
          <a:ln w="9525">
            <a:solidFill>
              <a:schemeClr val="tx1"/>
            </a:solidFill>
            <a:round/>
            <a:headEnd/>
            <a:tailEnd/>
          </a:ln>
        </p:spPr>
        <p:txBody>
          <a:bodyPr/>
          <a:lstStyle/>
          <a:p>
            <a:endParaRPr lang="en-US"/>
          </a:p>
        </p:txBody>
      </p:sp>
      <p:sp>
        <p:nvSpPr>
          <p:cNvPr id="34826" name="Line 10"/>
          <p:cNvSpPr>
            <a:spLocks noChangeShapeType="1"/>
          </p:cNvSpPr>
          <p:nvPr/>
        </p:nvSpPr>
        <p:spPr bwMode="auto">
          <a:xfrm>
            <a:off x="5562600" y="4267200"/>
            <a:ext cx="381000" cy="304800"/>
          </a:xfrm>
          <a:prstGeom prst="line">
            <a:avLst/>
          </a:prstGeom>
          <a:noFill/>
          <a:ln w="9525">
            <a:solidFill>
              <a:schemeClr val="tx1"/>
            </a:solidFill>
            <a:round/>
            <a:headEnd/>
            <a:tailEnd/>
          </a:ln>
        </p:spPr>
        <p:txBody>
          <a:bodyPr/>
          <a:lstStyle/>
          <a:p>
            <a:endParaRPr lang="en-US"/>
          </a:p>
        </p:txBody>
      </p:sp>
      <p:sp>
        <p:nvSpPr>
          <p:cNvPr id="34827" name="Line 11"/>
          <p:cNvSpPr>
            <a:spLocks noChangeShapeType="1"/>
          </p:cNvSpPr>
          <p:nvPr/>
        </p:nvSpPr>
        <p:spPr bwMode="auto">
          <a:xfrm flipV="1">
            <a:off x="5562600" y="3124200"/>
            <a:ext cx="457200" cy="304800"/>
          </a:xfrm>
          <a:prstGeom prst="line">
            <a:avLst/>
          </a:prstGeom>
          <a:noFill/>
          <a:ln w="9525">
            <a:solidFill>
              <a:schemeClr val="tx1"/>
            </a:solidFill>
            <a:round/>
            <a:headEnd/>
            <a:tailEnd/>
          </a:ln>
        </p:spPr>
        <p:txBody>
          <a:bodyPr/>
          <a:lstStyle/>
          <a:p>
            <a:endParaRPr lang="en-US"/>
          </a:p>
        </p:txBody>
      </p:sp>
      <p:sp>
        <p:nvSpPr>
          <p:cNvPr id="34828" name="Text Box 12"/>
          <p:cNvSpPr txBox="1">
            <a:spLocks noChangeArrowheads="1"/>
          </p:cNvSpPr>
          <p:nvPr/>
        </p:nvSpPr>
        <p:spPr bwMode="auto">
          <a:xfrm>
            <a:off x="8686800" y="6477000"/>
            <a:ext cx="457200" cy="366713"/>
          </a:xfrm>
          <a:prstGeom prst="rect">
            <a:avLst/>
          </a:prstGeom>
          <a:noFill/>
          <a:ln w="9525">
            <a:noFill/>
            <a:miter lim="800000"/>
            <a:headEnd/>
            <a:tailEnd/>
          </a:ln>
        </p:spPr>
        <p:txBody>
          <a:bodyPr>
            <a:spAutoFit/>
          </a:bodyPr>
          <a:lstStyle/>
          <a:p>
            <a:pPr marL="280988" indent="-280988" algn="r">
              <a:buClr>
                <a:srgbClr val="4D4D4D"/>
              </a:buClr>
              <a:buFont typeface="Wingdings" pitchFamily="2" charset="2"/>
              <a:buNone/>
            </a:pPr>
            <a:r>
              <a:rPr lang="en-US" b="1">
                <a:latin typeface="Garamond" pitchFamily="18" charset="0"/>
              </a:rPr>
              <a:t>35</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349250" y="242888"/>
            <a:ext cx="6432550" cy="366712"/>
          </a:xfrm>
          <a:prstGeom prst="rect">
            <a:avLst/>
          </a:prstGeom>
          <a:noFill/>
          <a:ln w="9525">
            <a:noFill/>
            <a:miter lim="800000"/>
            <a:headEnd/>
            <a:tailEnd/>
          </a:ln>
        </p:spPr>
        <p:txBody>
          <a:bodyPr>
            <a:spAutoFit/>
          </a:bodyPr>
          <a:lstStyle/>
          <a:p>
            <a:r>
              <a:rPr lang="en-US" b="1">
                <a:latin typeface="Garamond" pitchFamily="18" charset="0"/>
              </a:rPr>
              <a:t>Financial Information - Snapshot</a:t>
            </a:r>
          </a:p>
        </p:txBody>
      </p:sp>
      <p:sp>
        <p:nvSpPr>
          <p:cNvPr id="35843" name="Text Box 3"/>
          <p:cNvSpPr txBox="1">
            <a:spLocks noChangeArrowheads="1"/>
          </p:cNvSpPr>
          <p:nvPr/>
        </p:nvSpPr>
        <p:spPr bwMode="auto">
          <a:xfrm>
            <a:off x="441325" y="1143000"/>
            <a:ext cx="2606675" cy="5410200"/>
          </a:xfrm>
          <a:prstGeom prst="rect">
            <a:avLst/>
          </a:prstGeom>
          <a:noFill/>
          <a:ln w="9525">
            <a:noFill/>
            <a:miter lim="800000"/>
            <a:headEnd/>
            <a:tailEnd/>
          </a:ln>
        </p:spPr>
        <p:txBody>
          <a:bodyPr>
            <a:spAutoFit/>
          </a:bodyPr>
          <a:lstStyle/>
          <a:p>
            <a:pPr marL="339725" indent="-339725">
              <a:buFont typeface="Wingdings" pitchFamily="2" charset="2"/>
              <a:buChar char="v"/>
            </a:pPr>
            <a:r>
              <a:rPr lang="en-US" sz="1400" b="1">
                <a:latin typeface="Garamond" pitchFamily="18" charset="0"/>
              </a:rPr>
              <a:t> Highlights:</a:t>
            </a:r>
            <a:r>
              <a:rPr lang="en-US" sz="1400">
                <a:latin typeface="Garamond" pitchFamily="18" charset="0"/>
              </a:rPr>
              <a:t> The following will highlight key aspects of the ReadOz business model.</a:t>
            </a:r>
          </a:p>
          <a:p>
            <a:pPr marL="339725" indent="-339725">
              <a:buFont typeface="Wingdings" pitchFamily="2" charset="2"/>
              <a:buChar char="v"/>
            </a:pPr>
            <a:endParaRPr lang="en-US" sz="1400">
              <a:latin typeface="Garamond" pitchFamily="18" charset="0"/>
            </a:endParaRPr>
          </a:p>
          <a:p>
            <a:pPr marL="339725" indent="-339725">
              <a:buFont typeface="Wingdings" pitchFamily="2" charset="2"/>
              <a:buChar char="v"/>
            </a:pPr>
            <a:r>
              <a:rPr lang="en-US" sz="1400" b="1">
                <a:latin typeface="Garamond" pitchFamily="18" charset="0"/>
              </a:rPr>
              <a:t>Highlights:</a:t>
            </a:r>
            <a:r>
              <a:rPr lang="en-US" sz="1400">
                <a:latin typeface="Garamond" pitchFamily="18" charset="0"/>
              </a:rPr>
              <a:t> </a:t>
            </a:r>
          </a:p>
          <a:p>
            <a:pPr marL="339725" indent="-339725">
              <a:buFont typeface="Wingdings" pitchFamily="2" charset="2"/>
              <a:buChar char="v"/>
            </a:pPr>
            <a:endParaRPr lang="en-US" sz="1400">
              <a:latin typeface="Garamond" pitchFamily="18" charset="0"/>
            </a:endParaRPr>
          </a:p>
          <a:p>
            <a:pPr marL="339725" indent="-339725">
              <a:buFont typeface="Wingdings" pitchFamily="2" charset="2"/>
              <a:buChar char="v"/>
            </a:pPr>
            <a:r>
              <a:rPr lang="en-US" sz="1400" b="1">
                <a:latin typeface="Garamond" pitchFamily="18" charset="0"/>
              </a:rPr>
              <a:t>Multiple revenue streams Established </a:t>
            </a:r>
            <a:endParaRPr lang="en-US" sz="1400" b="1">
              <a:solidFill>
                <a:srgbClr val="FF0000"/>
              </a:solidFill>
              <a:latin typeface="Garamond" pitchFamily="18" charset="0"/>
            </a:endParaRPr>
          </a:p>
          <a:p>
            <a:pPr marL="339725" indent="-339725">
              <a:buFont typeface="Wingdings" pitchFamily="2" charset="2"/>
              <a:buChar char="v"/>
            </a:pPr>
            <a:endParaRPr lang="en-US" sz="1400" b="1">
              <a:latin typeface="Garamond" pitchFamily="18" charset="0"/>
            </a:endParaRPr>
          </a:p>
          <a:p>
            <a:pPr marL="339725" indent="-339725">
              <a:buFont typeface="Wingdings" pitchFamily="2" charset="2"/>
              <a:buChar char="v"/>
            </a:pPr>
            <a:r>
              <a:rPr lang="en-US" sz="1400">
                <a:latin typeface="Garamond" pitchFamily="18" charset="0"/>
              </a:rPr>
              <a:t>Multi-Level Advertising Revenue Platform</a:t>
            </a:r>
          </a:p>
          <a:p>
            <a:pPr marL="339725" indent="-339725">
              <a:buFont typeface="Wingdings" pitchFamily="2" charset="2"/>
              <a:buChar char="v"/>
            </a:pPr>
            <a:endParaRPr lang="en-US" sz="1400">
              <a:latin typeface="Garamond" pitchFamily="18" charset="0"/>
            </a:endParaRPr>
          </a:p>
          <a:p>
            <a:pPr marL="339725" indent="-339725">
              <a:buFont typeface="Wingdings" pitchFamily="2" charset="2"/>
              <a:buChar char="v"/>
            </a:pPr>
            <a:r>
              <a:rPr lang="en-US" sz="1400">
                <a:latin typeface="Garamond" pitchFamily="18" charset="0"/>
              </a:rPr>
              <a:t>Subscription Revenue Opportunity</a:t>
            </a:r>
          </a:p>
          <a:p>
            <a:pPr marL="339725" indent="-339725">
              <a:buFont typeface="Wingdings" pitchFamily="2" charset="2"/>
              <a:buChar char="v"/>
            </a:pPr>
            <a:endParaRPr lang="en-US" sz="1400">
              <a:latin typeface="Garamond" pitchFamily="18" charset="0"/>
            </a:endParaRPr>
          </a:p>
          <a:p>
            <a:pPr marL="339725" indent="-339725">
              <a:buFont typeface="Wingdings" pitchFamily="2" charset="2"/>
              <a:buChar char="v"/>
            </a:pPr>
            <a:r>
              <a:rPr lang="en-US" sz="1400">
                <a:latin typeface="Garamond" pitchFamily="18" charset="0"/>
              </a:rPr>
              <a:t>Publisher Revenue Opportunity</a:t>
            </a:r>
          </a:p>
          <a:p>
            <a:pPr marL="339725" indent="-339725">
              <a:buFont typeface="Wingdings" pitchFamily="2" charset="2"/>
              <a:buChar char="v"/>
            </a:pPr>
            <a:endParaRPr lang="en-US" sz="1400">
              <a:latin typeface="Garamond" pitchFamily="18" charset="0"/>
            </a:endParaRPr>
          </a:p>
          <a:p>
            <a:pPr marL="339725" indent="-339725">
              <a:buFont typeface="Wingdings" pitchFamily="2" charset="2"/>
              <a:buChar char="v"/>
            </a:pPr>
            <a:r>
              <a:rPr lang="en-US" sz="1400">
                <a:latin typeface="Garamond" pitchFamily="18" charset="0"/>
              </a:rPr>
              <a:t>Costs Scale to Size of Growth</a:t>
            </a:r>
          </a:p>
          <a:p>
            <a:pPr marL="339725" indent="-339725">
              <a:buFont typeface="Wingdings" pitchFamily="2" charset="2"/>
              <a:buChar char="v"/>
            </a:pPr>
            <a:endParaRPr lang="en-US" sz="1400">
              <a:latin typeface="Garamond" pitchFamily="18" charset="0"/>
            </a:endParaRPr>
          </a:p>
          <a:p>
            <a:pPr marL="339725" indent="-339725">
              <a:buFont typeface="Wingdings" pitchFamily="2" charset="2"/>
              <a:buChar char="v"/>
            </a:pPr>
            <a:r>
              <a:rPr lang="en-US" sz="1400">
                <a:latin typeface="Garamond" pitchFamily="18" charset="0"/>
              </a:rPr>
              <a:t>First platform with self-publishing application</a:t>
            </a:r>
          </a:p>
          <a:p>
            <a:pPr marL="339725" indent="-339725">
              <a:buFont typeface="Wingdings" pitchFamily="2" charset="2"/>
              <a:buChar char="v"/>
            </a:pPr>
            <a:endParaRPr lang="en-US" sz="1400">
              <a:latin typeface="Garamond" pitchFamily="18" charset="0"/>
            </a:endParaRPr>
          </a:p>
          <a:p>
            <a:pPr marL="339725" indent="-339725">
              <a:buFont typeface="Wingdings" pitchFamily="2" charset="2"/>
              <a:buChar char="v"/>
            </a:pPr>
            <a:r>
              <a:rPr lang="en-US" sz="1400">
                <a:latin typeface="Garamond" pitchFamily="18" charset="0"/>
              </a:rPr>
              <a:t>Multi-Market Opportunities. </a:t>
            </a:r>
          </a:p>
          <a:p>
            <a:pPr marL="339725" indent="-339725">
              <a:buFont typeface="Wingdings" pitchFamily="2" charset="2"/>
              <a:buChar char="v"/>
            </a:pPr>
            <a:endParaRPr lang="en-US" sz="1400">
              <a:latin typeface="Garamond" pitchFamily="18" charset="0"/>
            </a:endParaRPr>
          </a:p>
        </p:txBody>
      </p:sp>
      <p:sp>
        <p:nvSpPr>
          <p:cNvPr id="35844" name="Line 7"/>
          <p:cNvSpPr>
            <a:spLocks noChangeShapeType="1"/>
          </p:cNvSpPr>
          <p:nvPr/>
        </p:nvSpPr>
        <p:spPr bwMode="auto">
          <a:xfrm>
            <a:off x="3048000" y="1131888"/>
            <a:ext cx="0" cy="5181600"/>
          </a:xfrm>
          <a:prstGeom prst="line">
            <a:avLst/>
          </a:prstGeom>
          <a:noFill/>
          <a:ln w="9525">
            <a:solidFill>
              <a:schemeClr val="tx1"/>
            </a:solidFill>
            <a:round/>
            <a:headEnd/>
            <a:tailEnd/>
          </a:ln>
        </p:spPr>
        <p:txBody>
          <a:bodyPr/>
          <a:lstStyle/>
          <a:p>
            <a:endParaRPr lang="en-US"/>
          </a:p>
        </p:txBody>
      </p:sp>
      <p:sp>
        <p:nvSpPr>
          <p:cNvPr id="35845" name="Text Box 9"/>
          <p:cNvSpPr txBox="1">
            <a:spLocks noChangeArrowheads="1"/>
          </p:cNvSpPr>
          <p:nvPr/>
        </p:nvSpPr>
        <p:spPr bwMode="auto">
          <a:xfrm>
            <a:off x="8686800" y="6477000"/>
            <a:ext cx="457200" cy="366713"/>
          </a:xfrm>
          <a:prstGeom prst="rect">
            <a:avLst/>
          </a:prstGeom>
          <a:noFill/>
          <a:ln w="9525">
            <a:noFill/>
            <a:miter lim="800000"/>
            <a:headEnd/>
            <a:tailEnd/>
          </a:ln>
        </p:spPr>
        <p:txBody>
          <a:bodyPr>
            <a:spAutoFit/>
          </a:bodyPr>
          <a:lstStyle/>
          <a:p>
            <a:pPr marL="280988" indent="-280988" algn="r">
              <a:buClr>
                <a:srgbClr val="4D4D4D"/>
              </a:buClr>
              <a:buFont typeface="Wingdings" pitchFamily="2" charset="2"/>
              <a:buNone/>
            </a:pPr>
            <a:r>
              <a:rPr lang="en-US" b="1">
                <a:latin typeface="Garamond" pitchFamily="18" charset="0"/>
              </a:rPr>
              <a:t>34</a:t>
            </a:r>
          </a:p>
        </p:txBody>
      </p:sp>
      <p:pic>
        <p:nvPicPr>
          <p:cNvPr id="35846" name="Picture 10"/>
          <p:cNvPicPr>
            <a:picLocks noChangeAspect="1" noChangeArrowheads="1"/>
          </p:cNvPicPr>
          <p:nvPr/>
        </p:nvPicPr>
        <p:blipFill>
          <a:blip r:embed="rId2" cstate="print"/>
          <a:srcRect/>
          <a:stretch>
            <a:fillRect/>
          </a:stretch>
        </p:blipFill>
        <p:spPr bwMode="auto">
          <a:xfrm>
            <a:off x="3200400" y="1143000"/>
            <a:ext cx="5638800" cy="2568575"/>
          </a:xfrm>
          <a:prstGeom prst="rect">
            <a:avLst/>
          </a:prstGeom>
          <a:noFill/>
          <a:ln w="9525">
            <a:noFill/>
            <a:miter lim="800000"/>
            <a:headEnd/>
            <a:tailEnd/>
          </a:ln>
        </p:spPr>
      </p:pic>
      <p:pic>
        <p:nvPicPr>
          <p:cNvPr id="35847" name="Picture 11"/>
          <p:cNvPicPr>
            <a:picLocks noChangeAspect="1" noChangeArrowheads="1"/>
          </p:cNvPicPr>
          <p:nvPr/>
        </p:nvPicPr>
        <p:blipFill>
          <a:blip r:embed="rId3" cstate="print"/>
          <a:srcRect/>
          <a:stretch>
            <a:fillRect/>
          </a:stretch>
        </p:blipFill>
        <p:spPr bwMode="auto">
          <a:xfrm>
            <a:off x="3733800" y="3810000"/>
            <a:ext cx="5029200" cy="2778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349250" y="242888"/>
            <a:ext cx="6432550" cy="366712"/>
          </a:xfrm>
          <a:prstGeom prst="rect">
            <a:avLst/>
          </a:prstGeom>
          <a:noFill/>
          <a:ln w="9525">
            <a:noFill/>
            <a:miter lim="800000"/>
            <a:headEnd/>
            <a:tailEnd/>
          </a:ln>
        </p:spPr>
        <p:txBody>
          <a:bodyPr>
            <a:spAutoFit/>
          </a:bodyPr>
          <a:lstStyle/>
          <a:p>
            <a:r>
              <a:rPr lang="en-US" b="1">
                <a:latin typeface="Garamond" pitchFamily="18" charset="0"/>
              </a:rPr>
              <a:t>Financial Information – MD&amp;A (Revenue Drivers)</a:t>
            </a:r>
          </a:p>
        </p:txBody>
      </p:sp>
      <p:sp>
        <p:nvSpPr>
          <p:cNvPr id="36867" name="Text Box 6"/>
          <p:cNvSpPr txBox="1">
            <a:spLocks noChangeArrowheads="1"/>
          </p:cNvSpPr>
          <p:nvPr/>
        </p:nvSpPr>
        <p:spPr bwMode="auto">
          <a:xfrm>
            <a:off x="8686800" y="6415088"/>
            <a:ext cx="457200" cy="366712"/>
          </a:xfrm>
          <a:prstGeom prst="rect">
            <a:avLst/>
          </a:prstGeom>
          <a:noFill/>
          <a:ln w="9525">
            <a:noFill/>
            <a:miter lim="800000"/>
            <a:headEnd/>
            <a:tailEnd/>
          </a:ln>
        </p:spPr>
        <p:txBody>
          <a:bodyPr>
            <a:spAutoFit/>
          </a:bodyPr>
          <a:lstStyle/>
          <a:p>
            <a:pPr marL="280988" indent="-280988" algn="r">
              <a:buClr>
                <a:srgbClr val="4D4D4D"/>
              </a:buClr>
              <a:buFont typeface="Wingdings" pitchFamily="2" charset="2"/>
              <a:buNone/>
            </a:pPr>
            <a:r>
              <a:rPr lang="en-US" b="1">
                <a:latin typeface="Garamond" pitchFamily="18" charset="0"/>
              </a:rPr>
              <a:t>36</a:t>
            </a:r>
          </a:p>
        </p:txBody>
      </p:sp>
      <p:sp>
        <p:nvSpPr>
          <p:cNvPr id="36868" name="Rectangle 8"/>
          <p:cNvSpPr>
            <a:spLocks noChangeArrowheads="1"/>
          </p:cNvSpPr>
          <p:nvPr/>
        </p:nvSpPr>
        <p:spPr bwMode="auto">
          <a:xfrm>
            <a:off x="304800" y="914400"/>
            <a:ext cx="3048000" cy="5056188"/>
          </a:xfrm>
          <a:prstGeom prst="rect">
            <a:avLst/>
          </a:prstGeom>
          <a:noFill/>
          <a:ln w="9525">
            <a:noFill/>
            <a:miter lim="800000"/>
            <a:headEnd/>
            <a:tailEnd/>
          </a:ln>
        </p:spPr>
        <p:txBody>
          <a:bodyPr lIns="0" tIns="126960" rIns="0" bIns="0" anchor="ctr">
            <a:spAutoFit/>
          </a:bodyPr>
          <a:lstStyle/>
          <a:p>
            <a:pPr algn="just"/>
            <a:r>
              <a:rPr lang="en-US" sz="1200" b="1">
                <a:latin typeface="Garamond" pitchFamily="18" charset="0"/>
              </a:rPr>
              <a:t>Primary Advertising Revenue Driver</a:t>
            </a:r>
            <a:endParaRPr lang="en-US" sz="1200">
              <a:latin typeface="Garamond" pitchFamily="18" charset="0"/>
            </a:endParaRPr>
          </a:p>
          <a:p>
            <a:pPr algn="just"/>
            <a:r>
              <a:rPr lang="en-US" sz="1200">
                <a:latin typeface="Garamond" pitchFamily="18" charset="0"/>
              </a:rPr>
              <a:t>ReadOz business model as an on-line knowledge  networking service will primarily draw its revenue from clicks-per-million (“CPM”) advertising. As described in detail in the ReadOz Financial Model assumptions tab (See Business Plan), displaying click per million based adverts on the website is considered as effective way to monetize websites with existing and growing traffic. While the CPM rates paid out by most advertising networks range from less than $1 per CPM to $20 CPM on such popular sites as Amazon or Facebook, CPM based advertising incomes are a great fit for websites such as ReadOz that sell free and premium information and attract large amounts of organic and network traffic. ReadOz expects to generate low CPM rates initially, but as public and private content and advertising relationships continue to grow on the site, Management expects CPM rates to increase. </a:t>
            </a:r>
          </a:p>
          <a:p>
            <a:pPr algn="just"/>
            <a:endParaRPr lang="en-US" sz="1200">
              <a:latin typeface="Garamond" pitchFamily="18" charset="0"/>
            </a:endParaRPr>
          </a:p>
          <a:p>
            <a:pPr algn="just"/>
            <a:r>
              <a:rPr lang="en-US" sz="1200">
                <a:latin typeface="Garamond" pitchFamily="18" charset="0"/>
              </a:rPr>
              <a:t>As outlined in the ReadOz financial package, while ReadOz grows its user base, the CPM rates will increase based on growth and demand by advertisers to place ads. ReadOz has developed a platform that allows for numerous layers and real estate for ad placement. </a:t>
            </a:r>
          </a:p>
          <a:p>
            <a:pPr algn="just"/>
            <a:endParaRPr lang="en-US" sz="1200" b="1">
              <a:latin typeface="Garamond" pitchFamily="18" charset="0"/>
            </a:endParaRPr>
          </a:p>
        </p:txBody>
      </p:sp>
      <p:sp>
        <p:nvSpPr>
          <p:cNvPr id="36869" name="Rectangle 9"/>
          <p:cNvSpPr>
            <a:spLocks noChangeArrowheads="1"/>
          </p:cNvSpPr>
          <p:nvPr/>
        </p:nvSpPr>
        <p:spPr bwMode="auto">
          <a:xfrm>
            <a:off x="3581400" y="1006475"/>
            <a:ext cx="5181600" cy="5238750"/>
          </a:xfrm>
          <a:prstGeom prst="rect">
            <a:avLst/>
          </a:prstGeom>
          <a:noFill/>
          <a:ln w="9525">
            <a:noFill/>
            <a:miter lim="800000"/>
            <a:headEnd/>
            <a:tailEnd/>
          </a:ln>
        </p:spPr>
        <p:txBody>
          <a:bodyPr lIns="0" tIns="126960" rIns="0" bIns="0" anchor="ctr">
            <a:spAutoFit/>
          </a:bodyPr>
          <a:lstStyle/>
          <a:p>
            <a:pPr algn="just"/>
            <a:r>
              <a:rPr lang="en-US" sz="1200" b="1">
                <a:latin typeface="Garamond" pitchFamily="18" charset="0"/>
              </a:rPr>
              <a:t>Secondary ReadOz Premium Service Digital Publishing/Hosting</a:t>
            </a:r>
            <a:endParaRPr lang="en-US" sz="1200">
              <a:latin typeface="Garamond" pitchFamily="18" charset="0"/>
            </a:endParaRPr>
          </a:p>
          <a:p>
            <a:pPr algn="just"/>
            <a:r>
              <a:rPr lang="en-US" sz="1200">
                <a:latin typeface="Garamond" pitchFamily="18" charset="0"/>
              </a:rPr>
              <a:t>A secondary revenue stream will be driven by publication hosting. At current ReadOz currently hosts approximately 700 publications. This is expected to grow to 2400 by the end of Year 1. This constant average growth rate (“CAGR”) is approximately 17% month-over-month. ReadOz Management expects to initially be able to charge 10% of the publishers $299 a month for hosting. This is expected to grow to 50% of all publications host by ReadOz by Year 5.  This represents 2,400; 3,842; 6,152, 8,771; and 11,124 for years Year 1 through Years 5 respectively.  </a:t>
            </a:r>
          </a:p>
          <a:p>
            <a:pPr algn="just"/>
            <a:endParaRPr lang="en-US" sz="1200" b="1">
              <a:latin typeface="Garamond" pitchFamily="18" charset="0"/>
            </a:endParaRPr>
          </a:p>
          <a:p>
            <a:pPr algn="just"/>
            <a:r>
              <a:rPr lang="en-US" sz="1200" b="1">
                <a:latin typeface="Garamond" pitchFamily="18" charset="0"/>
              </a:rPr>
              <a:t>Secondary ReadOz Publication Subscription Revenue Share</a:t>
            </a:r>
            <a:endParaRPr lang="en-US" sz="1200">
              <a:latin typeface="Garamond" pitchFamily="18" charset="0"/>
            </a:endParaRPr>
          </a:p>
          <a:p>
            <a:pPr algn="just"/>
            <a:r>
              <a:rPr lang="en-US" sz="1200">
                <a:latin typeface="Garamond" pitchFamily="18" charset="0"/>
              </a:rPr>
              <a:t>As ReadOz continues to grow and attract the attention of high volume publications, consumers will demand to have access to particular newspapers, magazines, and trade journals, ReadOz Management believes this will all the company to be able to charge certain readers a subscription for the publication. Based on initial assumptions, ReadOz will initiate a 70/30 revenue split with the publisher. Based on average yearly subscriptions rates, at a $12.00 yearly subscription rate, ReadOz expect this to add as another secondary revenue drive.  </a:t>
            </a:r>
          </a:p>
          <a:p>
            <a:pPr algn="just"/>
            <a:endParaRPr lang="en-US" sz="1200" b="1">
              <a:latin typeface="Garamond" pitchFamily="18" charset="0"/>
            </a:endParaRPr>
          </a:p>
          <a:p>
            <a:pPr algn="just"/>
            <a:r>
              <a:rPr lang="en-US" sz="1200" b="1">
                <a:latin typeface="Garamond" pitchFamily="18" charset="0"/>
              </a:rPr>
              <a:t>Secondary Key Word Search Advertising </a:t>
            </a:r>
            <a:endParaRPr lang="en-US" sz="1200">
              <a:latin typeface="Garamond" pitchFamily="18" charset="0"/>
            </a:endParaRPr>
          </a:p>
          <a:p>
            <a:pPr algn="just"/>
            <a:r>
              <a:rPr lang="en-US" sz="1200">
                <a:latin typeface="Garamond" pitchFamily="18" charset="0"/>
              </a:rPr>
              <a:t>Additional advertising revenue will be generated by Key Word Search, based on ReadOz Management assumptions; Year 1 of CPM Advertising revenue assumptions will generate an additional 10% of revenue for Key Word Search Advertising. This is expected to generate additional revenue in Years 3 trough 5.</a:t>
            </a:r>
          </a:p>
          <a:p>
            <a:pPr algn="just"/>
            <a:endParaRPr lang="en-US" sz="1200" b="1">
              <a:latin typeface="Garamond" pitchFamily="18" charset="0"/>
            </a:endParaRPr>
          </a:p>
          <a:p>
            <a:pPr algn="just"/>
            <a:r>
              <a:rPr lang="en-US" sz="1200" b="1">
                <a:latin typeface="Garamond" pitchFamily="18" charset="0"/>
              </a:rPr>
              <a:t>Secondary Revenues from Data Reports</a:t>
            </a:r>
            <a:endParaRPr lang="en-US" sz="1200">
              <a:latin typeface="Garamond" pitchFamily="18" charset="0"/>
            </a:endParaRPr>
          </a:p>
          <a:p>
            <a:pPr algn="just"/>
            <a:r>
              <a:rPr lang="en-US" sz="1200">
                <a:latin typeface="Garamond" pitchFamily="18" charset="0"/>
              </a:rPr>
              <a:t>Finally, internal data analytics will provide key user and market data which can be utilized by a number of third parties for a better understanding of the overall market. ReadOz plans to capture these metrics and provide as an additional revenue stream.</a:t>
            </a:r>
            <a:r>
              <a:rPr lang="en-US" sz="1200"/>
              <a:t> </a:t>
            </a:r>
          </a:p>
        </p:txBody>
      </p:sp>
      <p:sp>
        <p:nvSpPr>
          <p:cNvPr id="36870" name="AutoShape 10"/>
          <p:cNvSpPr>
            <a:spLocks noChangeArrowheads="1"/>
          </p:cNvSpPr>
          <p:nvPr/>
        </p:nvSpPr>
        <p:spPr bwMode="auto">
          <a:xfrm>
            <a:off x="304800" y="5867400"/>
            <a:ext cx="3048000" cy="762000"/>
          </a:xfrm>
          <a:prstGeom prst="roundRect">
            <a:avLst>
              <a:gd name="adj" fmla="val 16667"/>
            </a:avLst>
          </a:prstGeom>
          <a:solidFill>
            <a:schemeClr val="tx2"/>
          </a:solidFill>
          <a:ln w="9525">
            <a:solidFill>
              <a:schemeClr val="tx1"/>
            </a:solidFill>
            <a:round/>
            <a:headEnd/>
            <a:tailEnd/>
          </a:ln>
        </p:spPr>
        <p:txBody>
          <a:bodyPr wrap="none" anchor="ctr"/>
          <a:lstStyle/>
          <a:p>
            <a:pPr algn="ctr"/>
            <a:r>
              <a:rPr lang="en-US" sz="1600" b="1">
                <a:solidFill>
                  <a:schemeClr val="bg1"/>
                </a:solidFill>
                <a:latin typeface="Garamond" pitchFamily="18" charset="0"/>
              </a:rPr>
              <a:t>Also – well-established</a:t>
            </a:r>
          </a:p>
          <a:p>
            <a:pPr algn="ctr"/>
            <a:r>
              <a:rPr lang="en-US" sz="1600" b="1">
                <a:solidFill>
                  <a:schemeClr val="bg1"/>
                </a:solidFill>
                <a:latin typeface="Garamond" pitchFamily="18" charset="0"/>
              </a:rPr>
              <a:t>Industry Board of Advisors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349250" y="242888"/>
            <a:ext cx="6432550" cy="366712"/>
          </a:xfrm>
          <a:prstGeom prst="rect">
            <a:avLst/>
          </a:prstGeom>
          <a:noFill/>
          <a:ln w="9525">
            <a:noFill/>
            <a:miter lim="800000"/>
            <a:headEnd/>
            <a:tailEnd/>
          </a:ln>
        </p:spPr>
        <p:txBody>
          <a:bodyPr>
            <a:spAutoFit/>
          </a:bodyPr>
          <a:lstStyle/>
          <a:p>
            <a:r>
              <a:rPr lang="en-US" b="1">
                <a:latin typeface="Garamond" pitchFamily="18" charset="0"/>
              </a:rPr>
              <a:t>Financial Information – Forecast Risks &amp; Opportunities</a:t>
            </a:r>
          </a:p>
        </p:txBody>
      </p:sp>
      <p:sp>
        <p:nvSpPr>
          <p:cNvPr id="37891" name="Text Box 3"/>
          <p:cNvSpPr txBox="1">
            <a:spLocks noChangeArrowheads="1"/>
          </p:cNvSpPr>
          <p:nvPr/>
        </p:nvSpPr>
        <p:spPr bwMode="auto">
          <a:xfrm>
            <a:off x="152400" y="2009775"/>
            <a:ext cx="4435475" cy="641350"/>
          </a:xfrm>
          <a:prstGeom prst="rect">
            <a:avLst/>
          </a:prstGeom>
          <a:noFill/>
          <a:ln w="9525">
            <a:noFill/>
            <a:miter lim="800000"/>
            <a:headEnd/>
            <a:tailEnd/>
          </a:ln>
        </p:spPr>
        <p:txBody>
          <a:bodyPr>
            <a:spAutoFit/>
          </a:bodyPr>
          <a:lstStyle/>
          <a:p>
            <a:pPr marL="339725" indent="-339725">
              <a:buFont typeface="Wingdings" pitchFamily="2" charset="2"/>
              <a:buChar char="v"/>
            </a:pPr>
            <a:r>
              <a:rPr lang="en-US">
                <a:latin typeface="Garamond" pitchFamily="18" charset="0"/>
              </a:rPr>
              <a:t> ReadOz does not have" stickiness” factor expected from user-base. </a:t>
            </a:r>
          </a:p>
        </p:txBody>
      </p:sp>
      <p:sp>
        <p:nvSpPr>
          <p:cNvPr id="37892" name="Text Box 4"/>
          <p:cNvSpPr txBox="1">
            <a:spLocks noChangeArrowheads="1"/>
          </p:cNvSpPr>
          <p:nvPr/>
        </p:nvSpPr>
        <p:spPr bwMode="auto">
          <a:xfrm>
            <a:off x="152400" y="2895600"/>
            <a:ext cx="4435475" cy="641350"/>
          </a:xfrm>
          <a:prstGeom prst="rect">
            <a:avLst/>
          </a:prstGeom>
          <a:noFill/>
          <a:ln w="9525">
            <a:noFill/>
            <a:miter lim="800000"/>
            <a:headEnd/>
            <a:tailEnd/>
          </a:ln>
        </p:spPr>
        <p:txBody>
          <a:bodyPr>
            <a:spAutoFit/>
          </a:bodyPr>
          <a:lstStyle/>
          <a:p>
            <a:pPr marL="339725" indent="-339725">
              <a:buClr>
                <a:schemeClr val="tx1"/>
              </a:buClr>
              <a:buFont typeface="Wingdings" pitchFamily="2" charset="2"/>
              <a:buChar char="v"/>
            </a:pPr>
            <a:r>
              <a:rPr lang="en-US">
                <a:solidFill>
                  <a:srgbClr val="FF0000"/>
                </a:solidFill>
                <a:latin typeface="Garamond" pitchFamily="18" charset="0"/>
              </a:rPr>
              <a:t> </a:t>
            </a:r>
            <a:r>
              <a:rPr lang="en-US">
                <a:latin typeface="Garamond" pitchFamily="18" charset="0"/>
              </a:rPr>
              <a:t>Funding will not provide long-enough runway  to gain user base traction.  </a:t>
            </a:r>
          </a:p>
        </p:txBody>
      </p:sp>
      <p:sp>
        <p:nvSpPr>
          <p:cNvPr id="37893" name="Text Box 5"/>
          <p:cNvSpPr txBox="1">
            <a:spLocks noChangeArrowheads="1"/>
          </p:cNvSpPr>
          <p:nvPr/>
        </p:nvSpPr>
        <p:spPr bwMode="auto">
          <a:xfrm>
            <a:off x="152400" y="3914775"/>
            <a:ext cx="4435475" cy="641350"/>
          </a:xfrm>
          <a:prstGeom prst="rect">
            <a:avLst/>
          </a:prstGeom>
          <a:noFill/>
          <a:ln w="9525">
            <a:noFill/>
            <a:miter lim="800000"/>
            <a:headEnd/>
            <a:tailEnd/>
          </a:ln>
        </p:spPr>
        <p:txBody>
          <a:bodyPr>
            <a:spAutoFit/>
          </a:bodyPr>
          <a:lstStyle/>
          <a:p>
            <a:pPr marL="339725" indent="-339725">
              <a:buFont typeface="Wingdings" pitchFamily="2" charset="2"/>
              <a:buChar char="v"/>
            </a:pPr>
            <a:r>
              <a:rPr lang="en-US">
                <a:latin typeface="Garamond" pitchFamily="18" charset="0"/>
              </a:rPr>
              <a:t>Wrong-timing in market place for Personal Knowledge Networking Service. </a:t>
            </a:r>
          </a:p>
        </p:txBody>
      </p:sp>
      <p:sp>
        <p:nvSpPr>
          <p:cNvPr id="37894" name="Text Box 7"/>
          <p:cNvSpPr txBox="1">
            <a:spLocks noChangeArrowheads="1"/>
          </p:cNvSpPr>
          <p:nvPr/>
        </p:nvSpPr>
        <p:spPr bwMode="auto">
          <a:xfrm>
            <a:off x="4648200" y="2009775"/>
            <a:ext cx="4435475" cy="641350"/>
          </a:xfrm>
          <a:prstGeom prst="rect">
            <a:avLst/>
          </a:prstGeom>
          <a:noFill/>
          <a:ln w="9525">
            <a:noFill/>
            <a:miter lim="800000"/>
            <a:headEnd/>
            <a:tailEnd/>
          </a:ln>
        </p:spPr>
        <p:txBody>
          <a:bodyPr>
            <a:spAutoFit/>
          </a:bodyPr>
          <a:lstStyle/>
          <a:p>
            <a:pPr marL="339725" indent="-339725">
              <a:buFont typeface="Wingdings" pitchFamily="2" charset="2"/>
              <a:buChar char="v"/>
            </a:pPr>
            <a:r>
              <a:rPr lang="en-US">
                <a:latin typeface="Garamond" pitchFamily="18" charset="0"/>
              </a:rPr>
              <a:t>Turnaround of original publishing strategy – Version 1.0</a:t>
            </a:r>
          </a:p>
        </p:txBody>
      </p:sp>
      <p:sp>
        <p:nvSpPr>
          <p:cNvPr id="37895" name="Text Box 8"/>
          <p:cNvSpPr txBox="1">
            <a:spLocks noChangeArrowheads="1"/>
          </p:cNvSpPr>
          <p:nvPr/>
        </p:nvSpPr>
        <p:spPr bwMode="auto">
          <a:xfrm>
            <a:off x="4648200" y="2743200"/>
            <a:ext cx="4435475" cy="641350"/>
          </a:xfrm>
          <a:prstGeom prst="rect">
            <a:avLst/>
          </a:prstGeom>
          <a:noFill/>
          <a:ln w="9525">
            <a:noFill/>
            <a:miter lim="800000"/>
            <a:headEnd/>
            <a:tailEnd/>
          </a:ln>
        </p:spPr>
        <p:txBody>
          <a:bodyPr>
            <a:spAutoFit/>
          </a:bodyPr>
          <a:lstStyle/>
          <a:p>
            <a:pPr marL="339725" indent="-339725">
              <a:buFont typeface="Wingdings" pitchFamily="2" charset="2"/>
              <a:buChar char="v"/>
            </a:pPr>
            <a:r>
              <a:rPr lang="en-US">
                <a:latin typeface="Garamond" pitchFamily="18" charset="0"/>
              </a:rPr>
              <a:t>Stabilization of publishing/subscription based pricing structure.</a:t>
            </a:r>
            <a:r>
              <a:rPr lang="en-US">
                <a:solidFill>
                  <a:srgbClr val="FF0000"/>
                </a:solidFill>
                <a:latin typeface="Garamond" pitchFamily="18" charset="0"/>
              </a:rPr>
              <a:t> </a:t>
            </a:r>
          </a:p>
        </p:txBody>
      </p:sp>
      <p:sp>
        <p:nvSpPr>
          <p:cNvPr id="37896" name="Text Box 10"/>
          <p:cNvSpPr txBox="1">
            <a:spLocks noChangeArrowheads="1"/>
          </p:cNvSpPr>
          <p:nvPr/>
        </p:nvSpPr>
        <p:spPr bwMode="auto">
          <a:xfrm>
            <a:off x="4648200" y="3505200"/>
            <a:ext cx="4435475" cy="1190625"/>
          </a:xfrm>
          <a:prstGeom prst="rect">
            <a:avLst/>
          </a:prstGeom>
          <a:noFill/>
          <a:ln w="9525">
            <a:noFill/>
            <a:miter lim="800000"/>
            <a:headEnd/>
            <a:tailEnd/>
          </a:ln>
        </p:spPr>
        <p:txBody>
          <a:bodyPr>
            <a:spAutoFit/>
          </a:bodyPr>
          <a:lstStyle/>
          <a:p>
            <a:pPr marL="339725" indent="-339725">
              <a:buFont typeface="Wingdings" pitchFamily="2" charset="2"/>
              <a:buChar char="v"/>
            </a:pPr>
            <a:r>
              <a:rPr lang="en-US">
                <a:latin typeface="Garamond" pitchFamily="18" charset="0"/>
              </a:rPr>
              <a:t> Develop strategic partnerships with academic institutions to establish ReadOz as ideal personal knowledge networking service.</a:t>
            </a:r>
            <a:r>
              <a:rPr lang="en-US">
                <a:solidFill>
                  <a:srgbClr val="FF0000"/>
                </a:solidFill>
                <a:latin typeface="Garamond" pitchFamily="18" charset="0"/>
              </a:rPr>
              <a:t> </a:t>
            </a:r>
          </a:p>
        </p:txBody>
      </p:sp>
      <p:sp>
        <p:nvSpPr>
          <p:cNvPr id="37897" name="Text Box 11"/>
          <p:cNvSpPr txBox="1">
            <a:spLocks noChangeArrowheads="1"/>
          </p:cNvSpPr>
          <p:nvPr/>
        </p:nvSpPr>
        <p:spPr bwMode="auto">
          <a:xfrm>
            <a:off x="1924050" y="1462088"/>
            <a:ext cx="720725" cy="366712"/>
          </a:xfrm>
          <a:prstGeom prst="rect">
            <a:avLst/>
          </a:prstGeom>
          <a:noFill/>
          <a:ln w="9525">
            <a:noFill/>
            <a:miter lim="800000"/>
            <a:headEnd/>
            <a:tailEnd/>
          </a:ln>
        </p:spPr>
        <p:txBody>
          <a:bodyPr wrap="none">
            <a:spAutoFit/>
          </a:bodyPr>
          <a:lstStyle/>
          <a:p>
            <a:r>
              <a:rPr lang="en-US" b="1">
                <a:latin typeface="Garamond" pitchFamily="18" charset="0"/>
              </a:rPr>
              <a:t>Risks</a:t>
            </a:r>
          </a:p>
        </p:txBody>
      </p:sp>
      <p:sp>
        <p:nvSpPr>
          <p:cNvPr id="37898" name="Text Box 12"/>
          <p:cNvSpPr txBox="1">
            <a:spLocks noChangeArrowheads="1"/>
          </p:cNvSpPr>
          <p:nvPr/>
        </p:nvSpPr>
        <p:spPr bwMode="auto">
          <a:xfrm>
            <a:off x="6191250" y="1462088"/>
            <a:ext cx="1547813" cy="366712"/>
          </a:xfrm>
          <a:prstGeom prst="rect">
            <a:avLst/>
          </a:prstGeom>
          <a:noFill/>
          <a:ln w="9525">
            <a:noFill/>
            <a:miter lim="800000"/>
            <a:headEnd/>
            <a:tailEnd/>
          </a:ln>
        </p:spPr>
        <p:txBody>
          <a:bodyPr wrap="none">
            <a:spAutoFit/>
          </a:bodyPr>
          <a:lstStyle/>
          <a:p>
            <a:r>
              <a:rPr lang="en-US" b="1">
                <a:latin typeface="Garamond" pitchFamily="18" charset="0"/>
              </a:rPr>
              <a:t>Opportunities</a:t>
            </a:r>
          </a:p>
        </p:txBody>
      </p:sp>
      <p:sp>
        <p:nvSpPr>
          <p:cNvPr id="37899" name="Text Box 13"/>
          <p:cNvSpPr txBox="1">
            <a:spLocks noChangeArrowheads="1"/>
          </p:cNvSpPr>
          <p:nvPr/>
        </p:nvSpPr>
        <p:spPr bwMode="auto">
          <a:xfrm>
            <a:off x="8686800" y="6477000"/>
            <a:ext cx="457200" cy="366713"/>
          </a:xfrm>
          <a:prstGeom prst="rect">
            <a:avLst/>
          </a:prstGeom>
          <a:noFill/>
          <a:ln w="9525">
            <a:noFill/>
            <a:miter lim="800000"/>
            <a:headEnd/>
            <a:tailEnd/>
          </a:ln>
        </p:spPr>
        <p:txBody>
          <a:bodyPr>
            <a:spAutoFit/>
          </a:bodyPr>
          <a:lstStyle/>
          <a:p>
            <a:pPr marL="280988" indent="-280988" algn="r">
              <a:buClr>
                <a:srgbClr val="4D4D4D"/>
              </a:buClr>
              <a:buFont typeface="Wingdings" pitchFamily="2" charset="2"/>
              <a:buNone/>
            </a:pPr>
            <a:r>
              <a:rPr lang="en-US" b="1">
                <a:latin typeface="Garamond" pitchFamily="18" charset="0"/>
              </a:rPr>
              <a:t>37</a:t>
            </a:r>
          </a:p>
        </p:txBody>
      </p:sp>
      <p:sp>
        <p:nvSpPr>
          <p:cNvPr id="37900" name="Line 14"/>
          <p:cNvSpPr>
            <a:spLocks noChangeShapeType="1"/>
          </p:cNvSpPr>
          <p:nvPr/>
        </p:nvSpPr>
        <p:spPr bwMode="auto">
          <a:xfrm>
            <a:off x="609600" y="5029200"/>
            <a:ext cx="3733800" cy="0"/>
          </a:xfrm>
          <a:prstGeom prst="line">
            <a:avLst/>
          </a:prstGeom>
          <a:noFill/>
          <a:ln w="9525">
            <a:solidFill>
              <a:schemeClr val="tx1"/>
            </a:solidFill>
            <a:round/>
            <a:headEnd/>
            <a:tailEnd/>
          </a:ln>
        </p:spPr>
        <p:txBody>
          <a:bodyPr/>
          <a:lstStyle/>
          <a:p>
            <a:endParaRPr lang="en-US"/>
          </a:p>
        </p:txBody>
      </p:sp>
      <p:sp>
        <p:nvSpPr>
          <p:cNvPr id="37901" name="Line 16"/>
          <p:cNvSpPr>
            <a:spLocks noChangeShapeType="1"/>
          </p:cNvSpPr>
          <p:nvPr/>
        </p:nvSpPr>
        <p:spPr bwMode="auto">
          <a:xfrm>
            <a:off x="5105400" y="5029200"/>
            <a:ext cx="3733800" cy="0"/>
          </a:xfrm>
          <a:prstGeom prst="line">
            <a:avLst/>
          </a:prstGeom>
          <a:noFill/>
          <a:ln w="9525">
            <a:solidFill>
              <a:schemeClr val="tx1"/>
            </a:solidFill>
            <a:round/>
            <a:headEnd/>
            <a:tailEnd/>
          </a:ln>
        </p:spPr>
        <p:txBody>
          <a:bodyPr/>
          <a:lstStyle/>
          <a:p>
            <a:endParaRPr lang="en-US"/>
          </a:p>
        </p:txBody>
      </p:sp>
      <p:sp>
        <p:nvSpPr>
          <p:cNvPr id="37902" name="Line 17"/>
          <p:cNvSpPr>
            <a:spLocks noChangeShapeType="1"/>
          </p:cNvSpPr>
          <p:nvPr/>
        </p:nvSpPr>
        <p:spPr bwMode="auto">
          <a:xfrm>
            <a:off x="609600" y="1905000"/>
            <a:ext cx="3733800" cy="0"/>
          </a:xfrm>
          <a:prstGeom prst="line">
            <a:avLst/>
          </a:prstGeom>
          <a:noFill/>
          <a:ln w="9525">
            <a:solidFill>
              <a:schemeClr val="tx1"/>
            </a:solidFill>
            <a:round/>
            <a:headEnd/>
            <a:tailEnd/>
          </a:ln>
        </p:spPr>
        <p:txBody>
          <a:bodyPr/>
          <a:lstStyle/>
          <a:p>
            <a:endParaRPr lang="en-US"/>
          </a:p>
        </p:txBody>
      </p:sp>
      <p:sp>
        <p:nvSpPr>
          <p:cNvPr id="37903" name="Line 18"/>
          <p:cNvSpPr>
            <a:spLocks noChangeShapeType="1"/>
          </p:cNvSpPr>
          <p:nvPr/>
        </p:nvSpPr>
        <p:spPr bwMode="auto">
          <a:xfrm>
            <a:off x="5105400" y="1905000"/>
            <a:ext cx="3733800" cy="0"/>
          </a:xfrm>
          <a:prstGeom prst="line">
            <a:avLst/>
          </a:prstGeom>
          <a:noFill/>
          <a:ln w="9525">
            <a:solidFill>
              <a:schemeClr val="tx1"/>
            </a:solidFill>
            <a:round/>
            <a:headEnd/>
            <a:tailEnd/>
          </a:ln>
        </p:spPr>
        <p:txBody>
          <a:bodyPr/>
          <a:lstStyle/>
          <a:p>
            <a:endParaRPr lang="en-US"/>
          </a:p>
        </p:txBody>
      </p:sp>
      <p:sp>
        <p:nvSpPr>
          <p:cNvPr id="37904" name="AutoShape 19"/>
          <p:cNvSpPr>
            <a:spLocks noChangeArrowheads="1"/>
          </p:cNvSpPr>
          <p:nvPr/>
        </p:nvSpPr>
        <p:spPr bwMode="auto">
          <a:xfrm>
            <a:off x="609600" y="5257800"/>
            <a:ext cx="3657600" cy="381000"/>
          </a:xfrm>
          <a:prstGeom prst="roundRect">
            <a:avLst>
              <a:gd name="adj" fmla="val 16667"/>
            </a:avLst>
          </a:prstGeom>
          <a:solidFill>
            <a:schemeClr val="tx2"/>
          </a:solidFill>
          <a:ln w="9525">
            <a:solidFill>
              <a:schemeClr val="tx1"/>
            </a:solidFill>
            <a:round/>
            <a:headEnd/>
            <a:tailEnd/>
          </a:ln>
        </p:spPr>
        <p:txBody>
          <a:bodyPr wrap="none" anchor="ctr"/>
          <a:lstStyle/>
          <a:p>
            <a:pPr algn="ctr"/>
            <a:r>
              <a:rPr lang="en-US" sz="1600" b="1">
                <a:solidFill>
                  <a:schemeClr val="bg1"/>
                </a:solidFill>
                <a:latin typeface="Garamond" pitchFamily="18" charset="0"/>
              </a:rPr>
              <a:t>More-to-Explore</a:t>
            </a:r>
          </a:p>
        </p:txBody>
      </p:sp>
      <p:sp>
        <p:nvSpPr>
          <p:cNvPr id="37905" name="AutoShape 20"/>
          <p:cNvSpPr>
            <a:spLocks noChangeArrowheads="1"/>
          </p:cNvSpPr>
          <p:nvPr/>
        </p:nvSpPr>
        <p:spPr bwMode="auto">
          <a:xfrm>
            <a:off x="5181600" y="5257800"/>
            <a:ext cx="3657600" cy="381000"/>
          </a:xfrm>
          <a:prstGeom prst="roundRect">
            <a:avLst>
              <a:gd name="adj" fmla="val 16667"/>
            </a:avLst>
          </a:prstGeom>
          <a:solidFill>
            <a:schemeClr val="tx2"/>
          </a:solidFill>
          <a:ln w="9525">
            <a:solidFill>
              <a:schemeClr val="tx1"/>
            </a:solidFill>
            <a:round/>
            <a:headEnd/>
            <a:tailEnd/>
          </a:ln>
        </p:spPr>
        <p:txBody>
          <a:bodyPr wrap="none" anchor="ctr"/>
          <a:lstStyle/>
          <a:p>
            <a:pPr algn="ctr"/>
            <a:r>
              <a:rPr lang="en-US" sz="1600" b="1">
                <a:solidFill>
                  <a:schemeClr val="bg1"/>
                </a:solidFill>
                <a:latin typeface="Garamond" pitchFamily="18" charset="0"/>
              </a:rPr>
              <a:t>More-to-Explore</a:t>
            </a:r>
          </a:p>
        </p:txBody>
      </p:sp>
      <p:sp>
        <p:nvSpPr>
          <p:cNvPr id="37906" name="AutoShape 21"/>
          <p:cNvSpPr>
            <a:spLocks noChangeArrowheads="1"/>
          </p:cNvSpPr>
          <p:nvPr/>
        </p:nvSpPr>
        <p:spPr bwMode="auto">
          <a:xfrm>
            <a:off x="762000" y="1447800"/>
            <a:ext cx="3657600" cy="381000"/>
          </a:xfrm>
          <a:prstGeom prst="roundRect">
            <a:avLst>
              <a:gd name="adj" fmla="val 16667"/>
            </a:avLst>
          </a:prstGeom>
          <a:solidFill>
            <a:schemeClr val="tx2"/>
          </a:solidFill>
          <a:ln w="9525">
            <a:solidFill>
              <a:schemeClr val="tx1"/>
            </a:solidFill>
            <a:round/>
            <a:headEnd/>
            <a:tailEnd/>
          </a:ln>
        </p:spPr>
        <p:txBody>
          <a:bodyPr wrap="none" anchor="ctr"/>
          <a:lstStyle/>
          <a:p>
            <a:pPr algn="ctr"/>
            <a:r>
              <a:rPr lang="en-US" sz="1600" b="1">
                <a:solidFill>
                  <a:schemeClr val="bg1"/>
                </a:solidFill>
                <a:latin typeface="Garamond" pitchFamily="18" charset="0"/>
              </a:rPr>
              <a:t>Risks</a:t>
            </a:r>
          </a:p>
        </p:txBody>
      </p:sp>
      <p:sp>
        <p:nvSpPr>
          <p:cNvPr id="37907" name="AutoShape 22"/>
          <p:cNvSpPr>
            <a:spLocks noChangeArrowheads="1"/>
          </p:cNvSpPr>
          <p:nvPr/>
        </p:nvSpPr>
        <p:spPr bwMode="auto">
          <a:xfrm>
            <a:off x="5257800" y="1447800"/>
            <a:ext cx="3657600" cy="381000"/>
          </a:xfrm>
          <a:prstGeom prst="roundRect">
            <a:avLst>
              <a:gd name="adj" fmla="val 16667"/>
            </a:avLst>
          </a:prstGeom>
          <a:solidFill>
            <a:schemeClr val="tx2"/>
          </a:solidFill>
          <a:ln w="9525">
            <a:solidFill>
              <a:schemeClr val="tx1"/>
            </a:solidFill>
            <a:round/>
            <a:headEnd/>
            <a:tailEnd/>
          </a:ln>
        </p:spPr>
        <p:txBody>
          <a:bodyPr wrap="none" anchor="ctr"/>
          <a:lstStyle/>
          <a:p>
            <a:pPr algn="ctr"/>
            <a:r>
              <a:rPr lang="en-US" sz="1600" b="1">
                <a:solidFill>
                  <a:schemeClr val="bg1"/>
                </a:solidFill>
                <a:latin typeface="Garamond" pitchFamily="18" charset="0"/>
              </a:rPr>
              <a:t>Opportunities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349250" y="242888"/>
            <a:ext cx="6432550" cy="366712"/>
          </a:xfrm>
          <a:prstGeom prst="rect">
            <a:avLst/>
          </a:prstGeom>
          <a:noFill/>
          <a:ln w="9525">
            <a:noFill/>
            <a:miter lim="800000"/>
            <a:headEnd/>
            <a:tailEnd/>
          </a:ln>
        </p:spPr>
        <p:txBody>
          <a:bodyPr>
            <a:spAutoFit/>
          </a:bodyPr>
          <a:lstStyle/>
          <a:p>
            <a:r>
              <a:rPr lang="en-US" b="1">
                <a:latin typeface="Garamond" pitchFamily="18" charset="0"/>
              </a:rPr>
              <a:t>Conclusion</a:t>
            </a:r>
          </a:p>
        </p:txBody>
      </p:sp>
      <p:sp>
        <p:nvSpPr>
          <p:cNvPr id="38915" name="Text Box 3"/>
          <p:cNvSpPr txBox="1">
            <a:spLocks noChangeArrowheads="1"/>
          </p:cNvSpPr>
          <p:nvPr/>
        </p:nvSpPr>
        <p:spPr bwMode="auto">
          <a:xfrm>
            <a:off x="517525" y="1116013"/>
            <a:ext cx="3673475" cy="915987"/>
          </a:xfrm>
          <a:prstGeom prst="rect">
            <a:avLst/>
          </a:prstGeom>
          <a:noFill/>
          <a:ln w="9525">
            <a:noFill/>
            <a:miter lim="800000"/>
            <a:headEnd/>
            <a:tailEnd/>
          </a:ln>
        </p:spPr>
        <p:txBody>
          <a:bodyPr>
            <a:spAutoFit/>
          </a:bodyPr>
          <a:lstStyle/>
          <a:p>
            <a:pPr marL="339725" indent="-339725" algn="just">
              <a:buFont typeface="Wingdings" pitchFamily="2" charset="2"/>
              <a:buChar char="v"/>
            </a:pPr>
            <a:r>
              <a:rPr lang="en-US">
                <a:latin typeface="Garamond" pitchFamily="18" charset="0"/>
              </a:rPr>
              <a:t> ReadOz is positioned to provide a Comprehensive Personal Online Knowledge Networking Service.</a:t>
            </a:r>
          </a:p>
        </p:txBody>
      </p:sp>
      <p:sp>
        <p:nvSpPr>
          <p:cNvPr id="38916" name="Text Box 4"/>
          <p:cNvSpPr txBox="1">
            <a:spLocks noChangeArrowheads="1"/>
          </p:cNvSpPr>
          <p:nvPr/>
        </p:nvSpPr>
        <p:spPr bwMode="auto">
          <a:xfrm>
            <a:off x="533400" y="2590800"/>
            <a:ext cx="3657600" cy="1190625"/>
          </a:xfrm>
          <a:prstGeom prst="rect">
            <a:avLst/>
          </a:prstGeom>
          <a:noFill/>
          <a:ln w="9525">
            <a:noFill/>
            <a:miter lim="800000"/>
            <a:headEnd/>
            <a:tailEnd/>
          </a:ln>
        </p:spPr>
        <p:txBody>
          <a:bodyPr>
            <a:spAutoFit/>
          </a:bodyPr>
          <a:lstStyle/>
          <a:p>
            <a:pPr marL="339725" indent="-339725" algn="just">
              <a:buFont typeface="Wingdings" pitchFamily="2" charset="2"/>
              <a:buChar char="v"/>
            </a:pPr>
            <a:r>
              <a:rPr lang="en-US" b="1">
                <a:latin typeface="Garamond" pitchFamily="18" charset="0"/>
              </a:rPr>
              <a:t> Company is currently seeking $5M in Round A capital funding (phased out based on user acquisition).</a:t>
            </a:r>
          </a:p>
        </p:txBody>
      </p:sp>
      <p:sp>
        <p:nvSpPr>
          <p:cNvPr id="38917" name="Text Box 5"/>
          <p:cNvSpPr txBox="1">
            <a:spLocks noChangeArrowheads="1"/>
          </p:cNvSpPr>
          <p:nvPr/>
        </p:nvSpPr>
        <p:spPr bwMode="auto">
          <a:xfrm>
            <a:off x="533400" y="4038600"/>
            <a:ext cx="3810000" cy="1739900"/>
          </a:xfrm>
          <a:prstGeom prst="rect">
            <a:avLst/>
          </a:prstGeom>
          <a:noFill/>
          <a:ln w="9525">
            <a:noFill/>
            <a:miter lim="800000"/>
            <a:headEnd/>
            <a:tailEnd/>
          </a:ln>
        </p:spPr>
        <p:txBody>
          <a:bodyPr>
            <a:spAutoFit/>
          </a:bodyPr>
          <a:lstStyle/>
          <a:p>
            <a:pPr marL="339725" indent="-339725" algn="just">
              <a:buFont typeface="Wingdings" pitchFamily="2" charset="2"/>
              <a:buChar char="v"/>
            </a:pPr>
            <a:r>
              <a:rPr lang="en-US">
                <a:latin typeface="Garamond" pitchFamily="18" charset="0"/>
              </a:rPr>
              <a:t> Management looks to partner with a institutional financial investor that not only provide the required capital, but operational expertise that allows for company success in an efficient time frame. </a:t>
            </a:r>
          </a:p>
        </p:txBody>
      </p:sp>
      <p:sp>
        <p:nvSpPr>
          <p:cNvPr id="38918" name="Text Box 6"/>
          <p:cNvSpPr txBox="1">
            <a:spLocks noChangeArrowheads="1"/>
          </p:cNvSpPr>
          <p:nvPr/>
        </p:nvSpPr>
        <p:spPr bwMode="auto">
          <a:xfrm>
            <a:off x="4495800" y="1116013"/>
            <a:ext cx="4435475" cy="1190625"/>
          </a:xfrm>
          <a:prstGeom prst="rect">
            <a:avLst/>
          </a:prstGeom>
          <a:noFill/>
          <a:ln w="9525">
            <a:noFill/>
            <a:miter lim="800000"/>
            <a:headEnd/>
            <a:tailEnd/>
          </a:ln>
        </p:spPr>
        <p:txBody>
          <a:bodyPr>
            <a:spAutoFit/>
          </a:bodyPr>
          <a:lstStyle/>
          <a:p>
            <a:pPr marL="339725" indent="-339725" algn="just">
              <a:buFont typeface="Wingdings" pitchFamily="2" charset="2"/>
              <a:buChar char="v"/>
            </a:pPr>
            <a:r>
              <a:rPr lang="en-US" b="1">
                <a:latin typeface="Garamond" pitchFamily="18" charset="0"/>
              </a:rPr>
              <a:t> Based on assumptions laid out in presentation, ReadOz Management the company’s pivot to allow for success within a 18 – 24 time frame.</a:t>
            </a:r>
          </a:p>
        </p:txBody>
      </p:sp>
      <p:sp>
        <p:nvSpPr>
          <p:cNvPr id="38919" name="Text Box 7"/>
          <p:cNvSpPr txBox="1">
            <a:spLocks noChangeArrowheads="1"/>
          </p:cNvSpPr>
          <p:nvPr/>
        </p:nvSpPr>
        <p:spPr bwMode="auto">
          <a:xfrm>
            <a:off x="4419600" y="2590800"/>
            <a:ext cx="4435475" cy="1190625"/>
          </a:xfrm>
          <a:prstGeom prst="rect">
            <a:avLst/>
          </a:prstGeom>
          <a:noFill/>
          <a:ln w="9525">
            <a:noFill/>
            <a:miter lim="800000"/>
            <a:headEnd/>
            <a:tailEnd/>
          </a:ln>
        </p:spPr>
        <p:txBody>
          <a:bodyPr>
            <a:spAutoFit/>
          </a:bodyPr>
          <a:lstStyle/>
          <a:p>
            <a:pPr marL="339725" indent="-339725" algn="just">
              <a:buFont typeface="Wingdings" pitchFamily="2" charset="2"/>
              <a:buChar char="v"/>
            </a:pPr>
            <a:r>
              <a:rPr lang="en-US">
                <a:latin typeface="Garamond" pitchFamily="18" charset="0"/>
              </a:rPr>
              <a:t> Initial success will be the growth of current user base and the shift from publisher driven content to user drive content which is utilized in a number of ways. </a:t>
            </a:r>
          </a:p>
        </p:txBody>
      </p:sp>
      <p:sp>
        <p:nvSpPr>
          <p:cNvPr id="38920" name="Text Box 8"/>
          <p:cNvSpPr txBox="1">
            <a:spLocks noChangeArrowheads="1"/>
          </p:cNvSpPr>
          <p:nvPr/>
        </p:nvSpPr>
        <p:spPr bwMode="auto">
          <a:xfrm>
            <a:off x="4419600" y="4038600"/>
            <a:ext cx="4435475" cy="2014538"/>
          </a:xfrm>
          <a:prstGeom prst="rect">
            <a:avLst/>
          </a:prstGeom>
          <a:noFill/>
          <a:ln w="9525">
            <a:noFill/>
            <a:miter lim="800000"/>
            <a:headEnd/>
            <a:tailEnd/>
          </a:ln>
        </p:spPr>
        <p:txBody>
          <a:bodyPr>
            <a:spAutoFit/>
          </a:bodyPr>
          <a:lstStyle/>
          <a:p>
            <a:pPr marL="339725" indent="-339725" algn="just">
              <a:buFont typeface="Wingdings" pitchFamily="2" charset="2"/>
              <a:buChar char="v"/>
            </a:pPr>
            <a:r>
              <a:rPr lang="en-US" b="1">
                <a:latin typeface="Garamond" pitchFamily="18" charset="0"/>
              </a:rPr>
              <a:t> ReadOz is positioned to provide a comprehensive online personal knowledge networking service. The multi-industry platform allows knowledge-focused workers CAPTURE, CREATE, &amp; SHARE information more efficiently. </a:t>
            </a:r>
          </a:p>
        </p:txBody>
      </p:sp>
      <p:sp>
        <p:nvSpPr>
          <p:cNvPr id="38921" name="Text Box 9"/>
          <p:cNvSpPr txBox="1">
            <a:spLocks noChangeArrowheads="1"/>
          </p:cNvSpPr>
          <p:nvPr/>
        </p:nvSpPr>
        <p:spPr bwMode="auto">
          <a:xfrm>
            <a:off x="8686800" y="6477000"/>
            <a:ext cx="457200" cy="366713"/>
          </a:xfrm>
          <a:prstGeom prst="rect">
            <a:avLst/>
          </a:prstGeom>
          <a:noFill/>
          <a:ln w="9525">
            <a:noFill/>
            <a:miter lim="800000"/>
            <a:headEnd/>
            <a:tailEnd/>
          </a:ln>
        </p:spPr>
        <p:txBody>
          <a:bodyPr>
            <a:spAutoFit/>
          </a:bodyPr>
          <a:lstStyle/>
          <a:p>
            <a:pPr marL="280988" indent="-280988" algn="r">
              <a:buClr>
                <a:srgbClr val="4D4D4D"/>
              </a:buClr>
              <a:buFont typeface="Wingdings" pitchFamily="2" charset="2"/>
              <a:buNone/>
            </a:pPr>
            <a:r>
              <a:rPr lang="en-US" b="1">
                <a:latin typeface="Garamond" pitchFamily="18" charset="0"/>
              </a:rPr>
              <a:t>38</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349250" y="242888"/>
            <a:ext cx="6432550" cy="366712"/>
          </a:xfrm>
          <a:prstGeom prst="rect">
            <a:avLst/>
          </a:prstGeom>
          <a:noFill/>
          <a:ln w="9525">
            <a:noFill/>
            <a:miter lim="800000"/>
            <a:headEnd/>
            <a:tailEnd/>
          </a:ln>
        </p:spPr>
        <p:txBody>
          <a:bodyPr>
            <a:spAutoFit/>
          </a:bodyPr>
          <a:lstStyle/>
          <a:p>
            <a:r>
              <a:rPr lang="en-US" b="1">
                <a:latin typeface="Garamond" pitchFamily="18" charset="0"/>
              </a:rPr>
              <a:t>Key Investment Considerations</a:t>
            </a:r>
          </a:p>
        </p:txBody>
      </p:sp>
      <p:sp>
        <p:nvSpPr>
          <p:cNvPr id="39939" name="Text Box 3"/>
          <p:cNvSpPr txBox="1">
            <a:spLocks noChangeArrowheads="1"/>
          </p:cNvSpPr>
          <p:nvPr/>
        </p:nvSpPr>
        <p:spPr bwMode="auto">
          <a:xfrm>
            <a:off x="369888" y="1111250"/>
            <a:ext cx="3929062" cy="641350"/>
          </a:xfrm>
          <a:prstGeom prst="rect">
            <a:avLst/>
          </a:prstGeom>
          <a:noFill/>
          <a:ln w="9525">
            <a:noFill/>
            <a:miter lim="800000"/>
            <a:headEnd/>
            <a:tailEnd/>
          </a:ln>
        </p:spPr>
        <p:txBody>
          <a:bodyPr>
            <a:spAutoFit/>
          </a:bodyPr>
          <a:lstStyle/>
          <a:p>
            <a:pPr marL="280988" indent="-280988">
              <a:buClr>
                <a:srgbClr val="4D4D4D"/>
              </a:buClr>
              <a:buFont typeface="Wingdings" pitchFamily="2" charset="2"/>
              <a:buChar char="v"/>
            </a:pPr>
            <a:r>
              <a:rPr lang="en-US" b="1">
                <a:latin typeface="Garamond" pitchFamily="18" charset="0"/>
              </a:rPr>
              <a:t>High Value-Add  Personal Online Knowledge Networking Service</a:t>
            </a:r>
          </a:p>
        </p:txBody>
      </p:sp>
      <p:sp>
        <p:nvSpPr>
          <p:cNvPr id="39940" name="Text Box 4"/>
          <p:cNvSpPr txBox="1">
            <a:spLocks noChangeArrowheads="1"/>
          </p:cNvSpPr>
          <p:nvPr/>
        </p:nvSpPr>
        <p:spPr bwMode="auto">
          <a:xfrm>
            <a:off x="369888" y="1981200"/>
            <a:ext cx="3752850" cy="366713"/>
          </a:xfrm>
          <a:prstGeom prst="rect">
            <a:avLst/>
          </a:prstGeom>
          <a:noFill/>
          <a:ln w="9525">
            <a:noFill/>
            <a:miter lim="800000"/>
            <a:headEnd/>
            <a:tailEnd/>
          </a:ln>
        </p:spPr>
        <p:txBody>
          <a:bodyPr wrap="none">
            <a:spAutoFit/>
          </a:bodyPr>
          <a:lstStyle/>
          <a:p>
            <a:pPr marL="280988" indent="-280988">
              <a:buClr>
                <a:srgbClr val="4D4D4D"/>
              </a:buClr>
              <a:buFont typeface="Wingdings" pitchFamily="2" charset="2"/>
              <a:buChar char="v"/>
            </a:pPr>
            <a:r>
              <a:rPr lang="en-US" b="1">
                <a:latin typeface="Garamond" pitchFamily="18" charset="0"/>
              </a:rPr>
              <a:t>Well-Established Growth Markets</a:t>
            </a:r>
          </a:p>
        </p:txBody>
      </p:sp>
      <p:sp>
        <p:nvSpPr>
          <p:cNvPr id="39941" name="Text Box 5"/>
          <p:cNvSpPr txBox="1">
            <a:spLocks noChangeArrowheads="1"/>
          </p:cNvSpPr>
          <p:nvPr/>
        </p:nvSpPr>
        <p:spPr bwMode="auto">
          <a:xfrm>
            <a:off x="4419600" y="1111250"/>
            <a:ext cx="4038600" cy="641350"/>
          </a:xfrm>
          <a:prstGeom prst="rect">
            <a:avLst/>
          </a:prstGeom>
          <a:noFill/>
          <a:ln w="9525">
            <a:noFill/>
            <a:miter lim="800000"/>
            <a:headEnd/>
            <a:tailEnd/>
          </a:ln>
        </p:spPr>
        <p:txBody>
          <a:bodyPr>
            <a:spAutoFit/>
          </a:bodyPr>
          <a:lstStyle/>
          <a:p>
            <a:pPr marL="280988" indent="-280988">
              <a:buClr>
                <a:srgbClr val="4D4D4D"/>
              </a:buClr>
              <a:buFont typeface="Wingdings" pitchFamily="2" charset="2"/>
              <a:buChar char="v"/>
            </a:pPr>
            <a:r>
              <a:rPr lang="en-US" b="1">
                <a:latin typeface="Garamond" pitchFamily="18" charset="0"/>
              </a:rPr>
              <a:t>Significant Revenue Growth Opportunities</a:t>
            </a:r>
          </a:p>
        </p:txBody>
      </p:sp>
      <p:sp>
        <p:nvSpPr>
          <p:cNvPr id="39942" name="Text Box 6"/>
          <p:cNvSpPr txBox="1">
            <a:spLocks noChangeArrowheads="1"/>
          </p:cNvSpPr>
          <p:nvPr/>
        </p:nvSpPr>
        <p:spPr bwMode="auto">
          <a:xfrm>
            <a:off x="369888" y="2514600"/>
            <a:ext cx="3810000" cy="641350"/>
          </a:xfrm>
          <a:prstGeom prst="rect">
            <a:avLst/>
          </a:prstGeom>
          <a:noFill/>
          <a:ln w="9525">
            <a:noFill/>
            <a:miter lim="800000"/>
            <a:headEnd/>
            <a:tailEnd/>
          </a:ln>
        </p:spPr>
        <p:txBody>
          <a:bodyPr>
            <a:spAutoFit/>
          </a:bodyPr>
          <a:lstStyle/>
          <a:p>
            <a:pPr marL="280988" indent="-280988">
              <a:buClr>
                <a:srgbClr val="4D4D4D"/>
              </a:buClr>
              <a:buFont typeface="Wingdings" pitchFamily="2" charset="2"/>
              <a:buChar char="v"/>
            </a:pPr>
            <a:r>
              <a:rPr lang="en-US" b="1">
                <a:latin typeface="Garamond" pitchFamily="18" charset="0"/>
              </a:rPr>
              <a:t>Proven &amp; Unique Management Team</a:t>
            </a:r>
          </a:p>
        </p:txBody>
      </p:sp>
      <p:sp>
        <p:nvSpPr>
          <p:cNvPr id="39943" name="Text Box 7"/>
          <p:cNvSpPr txBox="1">
            <a:spLocks noChangeArrowheads="1"/>
          </p:cNvSpPr>
          <p:nvPr/>
        </p:nvSpPr>
        <p:spPr bwMode="auto">
          <a:xfrm>
            <a:off x="4419600" y="2514600"/>
            <a:ext cx="4059238" cy="366713"/>
          </a:xfrm>
          <a:prstGeom prst="rect">
            <a:avLst/>
          </a:prstGeom>
          <a:noFill/>
          <a:ln w="9525">
            <a:noFill/>
            <a:miter lim="800000"/>
            <a:headEnd/>
            <a:tailEnd/>
          </a:ln>
        </p:spPr>
        <p:txBody>
          <a:bodyPr>
            <a:spAutoFit/>
          </a:bodyPr>
          <a:lstStyle/>
          <a:p>
            <a:pPr marL="280988" indent="-280988">
              <a:buClr>
                <a:srgbClr val="4D4D4D"/>
              </a:buClr>
              <a:buFont typeface="Wingdings" pitchFamily="2" charset="2"/>
              <a:buChar char="v"/>
            </a:pPr>
            <a:r>
              <a:rPr lang="en-US" b="1">
                <a:latin typeface="Garamond" pitchFamily="18" charset="0"/>
              </a:rPr>
              <a:t>Established Global Customer Base</a:t>
            </a:r>
          </a:p>
        </p:txBody>
      </p:sp>
      <p:sp>
        <p:nvSpPr>
          <p:cNvPr id="39944" name="Text Box 8"/>
          <p:cNvSpPr txBox="1">
            <a:spLocks noChangeArrowheads="1"/>
          </p:cNvSpPr>
          <p:nvPr/>
        </p:nvSpPr>
        <p:spPr bwMode="auto">
          <a:xfrm>
            <a:off x="4419600" y="4114800"/>
            <a:ext cx="3698875" cy="366713"/>
          </a:xfrm>
          <a:prstGeom prst="rect">
            <a:avLst/>
          </a:prstGeom>
          <a:noFill/>
          <a:ln w="9525">
            <a:noFill/>
            <a:miter lim="800000"/>
            <a:headEnd/>
            <a:tailEnd/>
          </a:ln>
        </p:spPr>
        <p:txBody>
          <a:bodyPr wrap="none">
            <a:spAutoFit/>
          </a:bodyPr>
          <a:lstStyle/>
          <a:p>
            <a:pPr marL="280988" indent="-280988">
              <a:buClr>
                <a:srgbClr val="4D4D4D"/>
              </a:buClr>
              <a:buFont typeface="Wingdings" pitchFamily="2" charset="2"/>
              <a:buChar char="v"/>
            </a:pPr>
            <a:r>
              <a:rPr lang="en-US" b="1">
                <a:latin typeface="Garamond" pitchFamily="18" charset="0"/>
              </a:rPr>
              <a:t>Successful Launch of Version 1.0 </a:t>
            </a:r>
          </a:p>
        </p:txBody>
      </p:sp>
      <p:sp>
        <p:nvSpPr>
          <p:cNvPr id="39945" name="Text Box 9"/>
          <p:cNvSpPr txBox="1">
            <a:spLocks noChangeArrowheads="1"/>
          </p:cNvSpPr>
          <p:nvPr/>
        </p:nvSpPr>
        <p:spPr bwMode="auto">
          <a:xfrm>
            <a:off x="4419600" y="1981200"/>
            <a:ext cx="4221163" cy="366713"/>
          </a:xfrm>
          <a:prstGeom prst="rect">
            <a:avLst/>
          </a:prstGeom>
          <a:noFill/>
          <a:ln w="9525">
            <a:noFill/>
            <a:miter lim="800000"/>
            <a:headEnd/>
            <a:tailEnd/>
          </a:ln>
        </p:spPr>
        <p:txBody>
          <a:bodyPr wrap="none">
            <a:spAutoFit/>
          </a:bodyPr>
          <a:lstStyle/>
          <a:p>
            <a:pPr marL="280988" indent="-280988">
              <a:buClr>
                <a:srgbClr val="4D4D4D"/>
              </a:buClr>
              <a:buFont typeface="Wingdings" pitchFamily="2" charset="2"/>
              <a:buChar char="v"/>
            </a:pPr>
            <a:r>
              <a:rPr lang="en-US" b="1">
                <a:latin typeface="Garamond" pitchFamily="18" charset="0"/>
              </a:rPr>
              <a:t>Customer Data Analytics Capabilities  </a:t>
            </a:r>
          </a:p>
        </p:txBody>
      </p:sp>
      <p:sp>
        <p:nvSpPr>
          <p:cNvPr id="39946" name="Text Box 10"/>
          <p:cNvSpPr txBox="1">
            <a:spLocks noChangeArrowheads="1"/>
          </p:cNvSpPr>
          <p:nvPr/>
        </p:nvSpPr>
        <p:spPr bwMode="auto">
          <a:xfrm>
            <a:off x="369888" y="4114800"/>
            <a:ext cx="3678237" cy="366713"/>
          </a:xfrm>
          <a:prstGeom prst="rect">
            <a:avLst/>
          </a:prstGeom>
          <a:noFill/>
          <a:ln w="9525">
            <a:noFill/>
            <a:miter lim="800000"/>
            <a:headEnd/>
            <a:tailEnd/>
          </a:ln>
        </p:spPr>
        <p:txBody>
          <a:bodyPr wrap="none">
            <a:spAutoFit/>
          </a:bodyPr>
          <a:lstStyle/>
          <a:p>
            <a:pPr marL="280988" indent="-280988">
              <a:buClr>
                <a:srgbClr val="4D4D4D"/>
              </a:buClr>
              <a:buFont typeface="Wingdings" pitchFamily="2" charset="2"/>
              <a:buChar char="v"/>
            </a:pPr>
            <a:r>
              <a:rPr lang="en-US" b="1">
                <a:latin typeface="Garamond" pitchFamily="18" charset="0"/>
              </a:rPr>
              <a:t>Effective Pivot Strategy Formula </a:t>
            </a:r>
          </a:p>
        </p:txBody>
      </p:sp>
      <p:sp>
        <p:nvSpPr>
          <p:cNvPr id="39947" name="Text Box 11"/>
          <p:cNvSpPr txBox="1">
            <a:spLocks noChangeArrowheads="1"/>
          </p:cNvSpPr>
          <p:nvPr/>
        </p:nvSpPr>
        <p:spPr bwMode="auto">
          <a:xfrm>
            <a:off x="369888" y="3352800"/>
            <a:ext cx="3744912" cy="641350"/>
          </a:xfrm>
          <a:prstGeom prst="rect">
            <a:avLst/>
          </a:prstGeom>
          <a:noFill/>
          <a:ln w="9525">
            <a:noFill/>
            <a:miter lim="800000"/>
            <a:headEnd/>
            <a:tailEnd/>
          </a:ln>
        </p:spPr>
        <p:txBody>
          <a:bodyPr>
            <a:spAutoFit/>
          </a:bodyPr>
          <a:lstStyle/>
          <a:p>
            <a:pPr marL="280988" indent="-280988">
              <a:buClr>
                <a:srgbClr val="4D4D4D"/>
              </a:buClr>
              <a:buFont typeface="Wingdings" pitchFamily="2" charset="2"/>
              <a:buChar char="v"/>
            </a:pPr>
            <a:r>
              <a:rPr lang="en-US" b="1">
                <a:latin typeface="Garamond" pitchFamily="18" charset="0"/>
              </a:rPr>
              <a:t>Deep Academic-Based Advisory Board  </a:t>
            </a:r>
          </a:p>
        </p:txBody>
      </p:sp>
      <p:sp>
        <p:nvSpPr>
          <p:cNvPr id="39948" name="Text Box 12"/>
          <p:cNvSpPr txBox="1">
            <a:spLocks noChangeArrowheads="1"/>
          </p:cNvSpPr>
          <p:nvPr/>
        </p:nvSpPr>
        <p:spPr bwMode="auto">
          <a:xfrm>
            <a:off x="4419600" y="3352800"/>
            <a:ext cx="4198938" cy="366713"/>
          </a:xfrm>
          <a:prstGeom prst="rect">
            <a:avLst/>
          </a:prstGeom>
          <a:noFill/>
          <a:ln w="9525">
            <a:noFill/>
            <a:miter lim="800000"/>
            <a:headEnd/>
            <a:tailEnd/>
          </a:ln>
        </p:spPr>
        <p:txBody>
          <a:bodyPr wrap="none">
            <a:spAutoFit/>
          </a:bodyPr>
          <a:lstStyle/>
          <a:p>
            <a:pPr marL="280988" indent="-280988">
              <a:buClr>
                <a:srgbClr val="4D4D4D"/>
              </a:buClr>
              <a:buFont typeface="Wingdings" pitchFamily="2" charset="2"/>
              <a:buChar char="v"/>
            </a:pPr>
            <a:r>
              <a:rPr lang="en-US" b="1">
                <a:latin typeface="Garamond" pitchFamily="18" charset="0"/>
              </a:rPr>
              <a:t>Unrealized Additional Opportunities   </a:t>
            </a:r>
          </a:p>
        </p:txBody>
      </p:sp>
      <p:pic>
        <p:nvPicPr>
          <p:cNvPr id="39949" name="Picture 13"/>
          <p:cNvPicPr>
            <a:picLocks noChangeAspect="1" noChangeArrowheads="1"/>
          </p:cNvPicPr>
          <p:nvPr/>
        </p:nvPicPr>
        <p:blipFill>
          <a:blip r:embed="rId2" cstate="print"/>
          <a:srcRect t="20930"/>
          <a:stretch>
            <a:fillRect/>
          </a:stretch>
        </p:blipFill>
        <p:spPr bwMode="auto">
          <a:xfrm>
            <a:off x="1533525" y="4724400"/>
            <a:ext cx="5934075" cy="1943100"/>
          </a:xfrm>
          <a:prstGeom prst="rect">
            <a:avLst/>
          </a:prstGeom>
          <a:noFill/>
          <a:ln w="9525">
            <a:noFill/>
            <a:miter lim="800000"/>
            <a:headEnd/>
            <a:tailEnd/>
          </a:ln>
        </p:spPr>
      </p:pic>
      <p:sp>
        <p:nvSpPr>
          <p:cNvPr id="39950" name="Text Box 14"/>
          <p:cNvSpPr txBox="1">
            <a:spLocks noChangeArrowheads="1"/>
          </p:cNvSpPr>
          <p:nvPr/>
        </p:nvSpPr>
        <p:spPr bwMode="auto">
          <a:xfrm>
            <a:off x="8686800" y="6477000"/>
            <a:ext cx="457200" cy="366713"/>
          </a:xfrm>
          <a:prstGeom prst="rect">
            <a:avLst/>
          </a:prstGeom>
          <a:noFill/>
          <a:ln w="9525">
            <a:noFill/>
            <a:miter lim="800000"/>
            <a:headEnd/>
            <a:tailEnd/>
          </a:ln>
        </p:spPr>
        <p:txBody>
          <a:bodyPr>
            <a:spAutoFit/>
          </a:bodyPr>
          <a:lstStyle/>
          <a:p>
            <a:pPr marL="280988" indent="-280988" algn="r">
              <a:buClr>
                <a:srgbClr val="4D4D4D"/>
              </a:buClr>
              <a:buFont typeface="Wingdings" pitchFamily="2" charset="2"/>
              <a:buNone/>
            </a:pPr>
            <a:r>
              <a:rPr lang="en-US" b="1">
                <a:latin typeface="Garamond" pitchFamily="18" charset="0"/>
              </a:rPr>
              <a:t>39</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5" descr="ReadOz_logo_RGB_white[1].jpg"/>
          <p:cNvPicPr>
            <a:picLocks noChangeAspect="1"/>
          </p:cNvPicPr>
          <p:nvPr/>
        </p:nvPicPr>
        <p:blipFill>
          <a:blip r:embed="rId2" cstate="print"/>
          <a:srcRect/>
          <a:stretch>
            <a:fillRect/>
          </a:stretch>
        </p:blipFill>
        <p:spPr bwMode="auto">
          <a:xfrm>
            <a:off x="1703388" y="1447800"/>
            <a:ext cx="5715000" cy="2857500"/>
          </a:xfrm>
          <a:prstGeom prst="rect">
            <a:avLst/>
          </a:prstGeom>
          <a:noFill/>
          <a:ln w="9525">
            <a:noFill/>
            <a:miter lim="800000"/>
            <a:headEnd/>
            <a:tailEnd/>
          </a:ln>
        </p:spPr>
      </p:pic>
      <p:sp>
        <p:nvSpPr>
          <p:cNvPr id="40963" name="Text Box 3"/>
          <p:cNvSpPr txBox="1">
            <a:spLocks noChangeArrowheads="1"/>
          </p:cNvSpPr>
          <p:nvPr/>
        </p:nvSpPr>
        <p:spPr bwMode="auto">
          <a:xfrm>
            <a:off x="2633663" y="1020763"/>
            <a:ext cx="3856037" cy="579437"/>
          </a:xfrm>
          <a:prstGeom prst="rect">
            <a:avLst/>
          </a:prstGeom>
          <a:noFill/>
          <a:ln w="9525">
            <a:noFill/>
            <a:miter lim="800000"/>
            <a:headEnd/>
            <a:tailEnd/>
          </a:ln>
        </p:spPr>
        <p:txBody>
          <a:bodyPr wrap="none">
            <a:spAutoFit/>
          </a:bodyPr>
          <a:lstStyle/>
          <a:p>
            <a:r>
              <a:rPr lang="en-US" sz="3200" b="1">
                <a:latin typeface="Garamond" pitchFamily="18" charset="0"/>
              </a:rPr>
              <a:t>Investor Presentation</a:t>
            </a:r>
          </a:p>
        </p:txBody>
      </p:sp>
      <p:sp>
        <p:nvSpPr>
          <p:cNvPr id="40964" name="Text Box 4"/>
          <p:cNvSpPr txBox="1">
            <a:spLocks noChangeArrowheads="1"/>
          </p:cNvSpPr>
          <p:nvPr/>
        </p:nvSpPr>
        <p:spPr bwMode="auto">
          <a:xfrm>
            <a:off x="8153400" y="30163"/>
            <a:ext cx="982663" cy="274637"/>
          </a:xfrm>
          <a:prstGeom prst="rect">
            <a:avLst/>
          </a:prstGeom>
          <a:noFill/>
          <a:ln w="9525">
            <a:noFill/>
            <a:miter lim="800000"/>
            <a:headEnd/>
            <a:tailEnd/>
          </a:ln>
        </p:spPr>
        <p:txBody>
          <a:bodyPr wrap="none">
            <a:spAutoFit/>
          </a:bodyPr>
          <a:lstStyle/>
          <a:p>
            <a:r>
              <a:rPr lang="en-US" sz="1200" b="1" u="sng">
                <a:latin typeface="Garamond" pitchFamily="18" charset="0"/>
              </a:rPr>
              <a:t>Confidential</a:t>
            </a:r>
          </a:p>
        </p:txBody>
      </p:sp>
      <p:sp>
        <p:nvSpPr>
          <p:cNvPr id="40965" name="Text Box 5"/>
          <p:cNvSpPr txBox="1">
            <a:spLocks noChangeArrowheads="1"/>
          </p:cNvSpPr>
          <p:nvPr/>
        </p:nvSpPr>
        <p:spPr bwMode="auto">
          <a:xfrm>
            <a:off x="76200" y="6583363"/>
            <a:ext cx="982663" cy="274637"/>
          </a:xfrm>
          <a:prstGeom prst="rect">
            <a:avLst/>
          </a:prstGeom>
          <a:noFill/>
          <a:ln w="9525">
            <a:noFill/>
            <a:miter lim="800000"/>
            <a:headEnd/>
            <a:tailEnd/>
          </a:ln>
        </p:spPr>
        <p:txBody>
          <a:bodyPr wrap="none">
            <a:spAutoFit/>
          </a:bodyPr>
          <a:lstStyle/>
          <a:p>
            <a:r>
              <a:rPr lang="en-US" sz="1200" b="1" u="sng">
                <a:latin typeface="Garamond" pitchFamily="18" charset="0"/>
              </a:rPr>
              <a:t>Confidential</a:t>
            </a:r>
          </a:p>
        </p:txBody>
      </p:sp>
      <p:sp>
        <p:nvSpPr>
          <p:cNvPr id="40966" name="Rectangle 7"/>
          <p:cNvSpPr>
            <a:spLocks noChangeArrowheads="1"/>
          </p:cNvSpPr>
          <p:nvPr/>
        </p:nvSpPr>
        <p:spPr bwMode="auto">
          <a:xfrm>
            <a:off x="0" y="0"/>
            <a:ext cx="9144000" cy="990600"/>
          </a:xfrm>
          <a:prstGeom prst="rect">
            <a:avLst/>
          </a:prstGeom>
          <a:solidFill>
            <a:srgbClr val="FFFFFF"/>
          </a:solidFill>
          <a:ln w="9525">
            <a:noFill/>
            <a:miter lim="800000"/>
            <a:headEnd/>
            <a:tailEnd/>
          </a:ln>
        </p:spPr>
        <p:txBody>
          <a:bodyPr wrap="none" anchor="ctr"/>
          <a:lstStyle/>
          <a:p>
            <a:endParaRPr lang="en-US"/>
          </a:p>
        </p:txBody>
      </p:sp>
      <p:sp>
        <p:nvSpPr>
          <p:cNvPr id="40967" name="Text Box 8"/>
          <p:cNvSpPr txBox="1">
            <a:spLocks noChangeArrowheads="1"/>
          </p:cNvSpPr>
          <p:nvPr/>
        </p:nvSpPr>
        <p:spPr bwMode="auto">
          <a:xfrm>
            <a:off x="1905000" y="4267200"/>
            <a:ext cx="5060950" cy="366713"/>
          </a:xfrm>
          <a:prstGeom prst="rect">
            <a:avLst/>
          </a:prstGeom>
          <a:noFill/>
          <a:ln w="9525">
            <a:noFill/>
            <a:miter lim="800000"/>
            <a:headEnd/>
            <a:tailEnd/>
          </a:ln>
        </p:spPr>
        <p:txBody>
          <a:bodyPr wrap="none">
            <a:spAutoFit/>
          </a:bodyPr>
          <a:lstStyle/>
          <a:p>
            <a:r>
              <a:rPr lang="en-US" b="1">
                <a:latin typeface="Garamond" pitchFamily="18" charset="0"/>
              </a:rPr>
              <a:t>A personal Online Knowledge Networking Service</a:t>
            </a:r>
          </a:p>
        </p:txBody>
      </p:sp>
      <p:sp>
        <p:nvSpPr>
          <p:cNvPr id="40968" name="Text Box 9"/>
          <p:cNvSpPr txBox="1">
            <a:spLocks noChangeArrowheads="1"/>
          </p:cNvSpPr>
          <p:nvPr/>
        </p:nvSpPr>
        <p:spPr bwMode="auto">
          <a:xfrm>
            <a:off x="3395663" y="4953000"/>
            <a:ext cx="2424112" cy="366713"/>
          </a:xfrm>
          <a:prstGeom prst="rect">
            <a:avLst/>
          </a:prstGeom>
          <a:noFill/>
          <a:ln w="9525">
            <a:noFill/>
            <a:miter lim="800000"/>
            <a:headEnd/>
            <a:tailEnd/>
          </a:ln>
        </p:spPr>
        <p:txBody>
          <a:bodyPr wrap="none">
            <a:spAutoFit/>
          </a:bodyPr>
          <a:lstStyle/>
          <a:p>
            <a:r>
              <a:rPr lang="en-US" b="1">
                <a:solidFill>
                  <a:srgbClr val="4D4D4D"/>
                </a:solidFill>
                <a:latin typeface="Garamond" pitchFamily="18" charset="0"/>
              </a:rPr>
              <a:t>Capture. Create. Share</a:t>
            </a:r>
            <a:r>
              <a:rPr lang="en-US" b="1">
                <a:latin typeface="Garamond" pitchFamily="18" charset="0"/>
              </a:rPr>
              <a:t>.</a:t>
            </a:r>
          </a:p>
        </p:txBody>
      </p:sp>
      <p:sp>
        <p:nvSpPr>
          <p:cNvPr id="40969" name="Line 10"/>
          <p:cNvSpPr>
            <a:spLocks noChangeShapeType="1"/>
          </p:cNvSpPr>
          <p:nvPr/>
        </p:nvSpPr>
        <p:spPr bwMode="auto">
          <a:xfrm>
            <a:off x="1752600" y="4724400"/>
            <a:ext cx="5638800" cy="0"/>
          </a:xfrm>
          <a:prstGeom prst="line">
            <a:avLst/>
          </a:prstGeom>
          <a:noFill/>
          <a:ln w="19050">
            <a:solidFill>
              <a:schemeClr val="tx1"/>
            </a:solidFill>
            <a:round/>
            <a:headEnd/>
            <a:tailEnd/>
          </a:ln>
        </p:spPr>
        <p:txBody>
          <a:bodyPr/>
          <a:lstStyle/>
          <a:p>
            <a:endParaRPr lang="en-US"/>
          </a:p>
        </p:txBody>
      </p:sp>
      <p:sp>
        <p:nvSpPr>
          <p:cNvPr id="40970" name="Line 11"/>
          <p:cNvSpPr>
            <a:spLocks noChangeShapeType="1"/>
          </p:cNvSpPr>
          <p:nvPr/>
        </p:nvSpPr>
        <p:spPr bwMode="auto">
          <a:xfrm>
            <a:off x="1752600" y="1752600"/>
            <a:ext cx="5638800" cy="0"/>
          </a:xfrm>
          <a:prstGeom prst="line">
            <a:avLst/>
          </a:prstGeom>
          <a:noFill/>
          <a:ln w="19050">
            <a:solidFill>
              <a:schemeClr val="tx1"/>
            </a:solidFill>
            <a:round/>
            <a:headEnd/>
            <a:tailEnd/>
          </a:ln>
        </p:spPr>
        <p:txBody>
          <a:bodyPr/>
          <a:lstStyle/>
          <a:p>
            <a:endParaRPr lang="en-US"/>
          </a:p>
        </p:txBody>
      </p:sp>
      <p:sp>
        <p:nvSpPr>
          <p:cNvPr id="40971" name="Text Box 13"/>
          <p:cNvSpPr txBox="1">
            <a:spLocks noChangeArrowheads="1"/>
          </p:cNvSpPr>
          <p:nvPr/>
        </p:nvSpPr>
        <p:spPr bwMode="auto">
          <a:xfrm>
            <a:off x="3352800" y="5486400"/>
            <a:ext cx="2819400" cy="906463"/>
          </a:xfrm>
          <a:prstGeom prst="rect">
            <a:avLst/>
          </a:prstGeom>
          <a:noFill/>
          <a:ln w="9525">
            <a:noFill/>
            <a:miter lim="800000"/>
            <a:headEnd/>
            <a:tailEnd/>
          </a:ln>
        </p:spPr>
        <p:txBody>
          <a:bodyPr/>
          <a:lstStyle/>
          <a:p>
            <a:pPr algn="ctr"/>
            <a:r>
              <a:rPr lang="en-US" sz="1400" b="1">
                <a:latin typeface="Times New Roman" pitchFamily="18" charset="0"/>
              </a:rPr>
              <a:t>ReadOz</a:t>
            </a:r>
          </a:p>
          <a:p>
            <a:pPr algn="ctr"/>
            <a:r>
              <a:rPr lang="en-US" sz="900">
                <a:latin typeface="Times New Roman" pitchFamily="18" charset="0"/>
              </a:rPr>
              <a:t>350 W. Ontario St. #4W </a:t>
            </a:r>
          </a:p>
          <a:p>
            <a:pPr algn="ctr"/>
            <a:r>
              <a:rPr lang="en-US" sz="900">
                <a:latin typeface="Times New Roman" pitchFamily="18" charset="0"/>
              </a:rPr>
              <a:t>Chicago, IL 60654</a:t>
            </a:r>
          </a:p>
          <a:p>
            <a:pPr algn="ctr"/>
            <a:endParaRPr lang="en-US" sz="900">
              <a:latin typeface="Times New Roman" pitchFamily="18" charset="0"/>
            </a:endParaRPr>
          </a:p>
          <a:p>
            <a:pPr algn="ctr"/>
            <a:r>
              <a:rPr lang="fr-FR" sz="900">
                <a:latin typeface="Times New Roman" pitchFamily="18" charset="0"/>
              </a:rPr>
              <a:t>Phone: +1 312 929 2500</a:t>
            </a:r>
          </a:p>
          <a:p>
            <a:pPr algn="ctr"/>
            <a:r>
              <a:rPr lang="fr-FR" sz="900">
                <a:latin typeface="Times New Roman" pitchFamily="18" charset="0"/>
              </a:rPr>
              <a:t>Fax: +1 312 846 6186</a:t>
            </a:r>
          </a:p>
          <a:p>
            <a:pPr algn="ctr"/>
            <a:r>
              <a:rPr lang="fr-FR" sz="900">
                <a:latin typeface="Times New Roman" pitchFamily="18" charset="0"/>
              </a:rPr>
              <a:t>Email: Info@readoz.com</a:t>
            </a:r>
          </a:p>
          <a:p>
            <a:endParaRPr lang="fr-FR" sz="900">
              <a:solidFill>
                <a:srgbClr val="FF0000"/>
              </a:solidFill>
              <a:latin typeface="Times New Roman" pitchFamily="18" charset="0"/>
            </a:endParaRPr>
          </a:p>
          <a:p>
            <a:endParaRPr lang="fr-FR" sz="1200">
              <a:latin typeface="Times New Roman" pitchFamily="18" charset="0"/>
            </a:endParaRPr>
          </a:p>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349250" y="242888"/>
            <a:ext cx="6432550" cy="366712"/>
          </a:xfrm>
          <a:prstGeom prst="rect">
            <a:avLst/>
          </a:prstGeom>
          <a:noFill/>
          <a:ln w="9525">
            <a:noFill/>
            <a:miter lim="800000"/>
            <a:headEnd/>
            <a:tailEnd/>
          </a:ln>
        </p:spPr>
        <p:txBody>
          <a:bodyPr>
            <a:spAutoFit/>
          </a:bodyPr>
          <a:lstStyle/>
          <a:p>
            <a:r>
              <a:rPr lang="en-US" b="1">
                <a:latin typeface="Garamond" pitchFamily="18" charset="0"/>
              </a:rPr>
              <a:t>Version 1.0 – Established in Market Place (Live)</a:t>
            </a:r>
          </a:p>
        </p:txBody>
      </p:sp>
      <p:pic>
        <p:nvPicPr>
          <p:cNvPr id="5123" name="Picture 16"/>
          <p:cNvPicPr>
            <a:picLocks noChangeAspect="1" noChangeArrowheads="1"/>
          </p:cNvPicPr>
          <p:nvPr/>
        </p:nvPicPr>
        <p:blipFill>
          <a:blip r:embed="rId2" cstate="print"/>
          <a:srcRect/>
          <a:stretch>
            <a:fillRect/>
          </a:stretch>
        </p:blipFill>
        <p:spPr bwMode="auto">
          <a:xfrm>
            <a:off x="4953000" y="1471613"/>
            <a:ext cx="3495675" cy="3938587"/>
          </a:xfrm>
          <a:prstGeom prst="rect">
            <a:avLst/>
          </a:prstGeom>
          <a:noFill/>
          <a:ln w="9525">
            <a:noFill/>
            <a:miter lim="800000"/>
            <a:headEnd/>
            <a:tailEnd/>
          </a:ln>
        </p:spPr>
      </p:pic>
      <p:sp>
        <p:nvSpPr>
          <p:cNvPr id="5124" name="Text Box 17"/>
          <p:cNvSpPr txBox="1">
            <a:spLocks noChangeArrowheads="1"/>
          </p:cNvSpPr>
          <p:nvPr/>
        </p:nvSpPr>
        <p:spPr bwMode="auto">
          <a:xfrm>
            <a:off x="5634038" y="5835650"/>
            <a:ext cx="2471737" cy="336550"/>
          </a:xfrm>
          <a:prstGeom prst="rect">
            <a:avLst/>
          </a:prstGeom>
          <a:noFill/>
          <a:ln w="9525">
            <a:noFill/>
            <a:miter lim="800000"/>
            <a:headEnd/>
            <a:tailEnd/>
          </a:ln>
        </p:spPr>
        <p:txBody>
          <a:bodyPr wrap="none">
            <a:spAutoFit/>
          </a:bodyPr>
          <a:lstStyle/>
          <a:p>
            <a:pPr algn="ctr"/>
            <a:r>
              <a:rPr lang="en-US" sz="1600" b="1">
                <a:latin typeface="Garamond" pitchFamily="18" charset="0"/>
              </a:rPr>
              <a:t>ReadOz – iPad Version 1.0</a:t>
            </a:r>
          </a:p>
        </p:txBody>
      </p:sp>
      <p:sp>
        <p:nvSpPr>
          <p:cNvPr id="5125" name="Text Box 18"/>
          <p:cNvSpPr txBox="1">
            <a:spLocks noChangeArrowheads="1"/>
          </p:cNvSpPr>
          <p:nvPr/>
        </p:nvSpPr>
        <p:spPr bwMode="auto">
          <a:xfrm>
            <a:off x="1141413" y="5830888"/>
            <a:ext cx="2808287" cy="336550"/>
          </a:xfrm>
          <a:prstGeom prst="rect">
            <a:avLst/>
          </a:prstGeom>
          <a:noFill/>
          <a:ln w="9525">
            <a:noFill/>
            <a:miter lim="800000"/>
            <a:headEnd/>
            <a:tailEnd/>
          </a:ln>
        </p:spPr>
        <p:txBody>
          <a:bodyPr wrap="none">
            <a:spAutoFit/>
          </a:bodyPr>
          <a:lstStyle/>
          <a:p>
            <a:pPr algn="ctr"/>
            <a:r>
              <a:rPr lang="en-US" sz="1600" b="1">
                <a:latin typeface="Garamond" pitchFamily="18" charset="0"/>
              </a:rPr>
              <a:t>ReadOz – Desktop Version 1.0</a:t>
            </a:r>
          </a:p>
        </p:txBody>
      </p:sp>
      <p:sp>
        <p:nvSpPr>
          <p:cNvPr id="5126" name="Text Box 22"/>
          <p:cNvSpPr txBox="1">
            <a:spLocks noChangeArrowheads="1"/>
          </p:cNvSpPr>
          <p:nvPr/>
        </p:nvSpPr>
        <p:spPr bwMode="auto">
          <a:xfrm>
            <a:off x="1260475" y="3733800"/>
            <a:ext cx="2598738" cy="336550"/>
          </a:xfrm>
          <a:prstGeom prst="rect">
            <a:avLst/>
          </a:prstGeom>
          <a:noFill/>
          <a:ln w="9525">
            <a:noFill/>
            <a:miter lim="800000"/>
            <a:headEnd/>
            <a:tailEnd/>
          </a:ln>
        </p:spPr>
        <p:txBody>
          <a:bodyPr wrap="none">
            <a:spAutoFit/>
          </a:bodyPr>
          <a:lstStyle/>
          <a:p>
            <a:pPr algn="ctr"/>
            <a:r>
              <a:rPr lang="en-US" sz="1600" b="1">
                <a:solidFill>
                  <a:srgbClr val="FF0000"/>
                </a:solidFill>
                <a:latin typeface="Garamond" pitchFamily="18" charset="0"/>
              </a:rPr>
              <a:t>&lt;Get Desktop Screen Shot&gt;</a:t>
            </a:r>
          </a:p>
        </p:txBody>
      </p:sp>
      <p:pic>
        <p:nvPicPr>
          <p:cNvPr id="5127" name="Picture 23"/>
          <p:cNvPicPr>
            <a:picLocks noChangeAspect="1" noChangeArrowheads="1"/>
          </p:cNvPicPr>
          <p:nvPr/>
        </p:nvPicPr>
        <p:blipFill>
          <a:blip r:embed="rId3" cstate="print"/>
          <a:srcRect/>
          <a:stretch>
            <a:fillRect/>
          </a:stretch>
        </p:blipFill>
        <p:spPr bwMode="auto">
          <a:xfrm>
            <a:off x="228600" y="1524000"/>
            <a:ext cx="4572000" cy="3886200"/>
          </a:xfrm>
          <a:prstGeom prst="rect">
            <a:avLst/>
          </a:prstGeom>
          <a:noFill/>
          <a:ln w="9525">
            <a:noFill/>
            <a:miter lim="800000"/>
            <a:headEnd/>
            <a:tailEnd/>
          </a:ln>
        </p:spPr>
      </p:pic>
      <p:sp>
        <p:nvSpPr>
          <p:cNvPr id="5128" name="Text Box 25"/>
          <p:cNvSpPr txBox="1">
            <a:spLocks noChangeArrowheads="1"/>
          </p:cNvSpPr>
          <p:nvPr/>
        </p:nvSpPr>
        <p:spPr bwMode="auto">
          <a:xfrm>
            <a:off x="8763000" y="6477000"/>
            <a:ext cx="381000" cy="366713"/>
          </a:xfrm>
          <a:prstGeom prst="rect">
            <a:avLst/>
          </a:prstGeom>
          <a:noFill/>
          <a:ln w="9525">
            <a:noFill/>
            <a:miter lim="800000"/>
            <a:headEnd/>
            <a:tailEnd/>
          </a:ln>
        </p:spPr>
        <p:txBody>
          <a:bodyPr>
            <a:spAutoFit/>
          </a:bodyPr>
          <a:lstStyle/>
          <a:p>
            <a:pPr marL="280988" indent="-280988" algn="r">
              <a:buClr>
                <a:srgbClr val="4D4D4D"/>
              </a:buClr>
              <a:buFont typeface="Wingdings" pitchFamily="2" charset="2"/>
              <a:buNone/>
            </a:pPr>
            <a:r>
              <a:rPr lang="en-US" b="1">
                <a:latin typeface="Garamond" pitchFamily="18" charset="0"/>
              </a:rPr>
              <a:t>5</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49250" y="242888"/>
            <a:ext cx="6432550" cy="366712"/>
          </a:xfrm>
          <a:prstGeom prst="rect">
            <a:avLst/>
          </a:prstGeom>
          <a:noFill/>
          <a:ln w="9525">
            <a:noFill/>
            <a:miter lim="800000"/>
            <a:headEnd/>
            <a:tailEnd/>
          </a:ln>
        </p:spPr>
        <p:txBody>
          <a:bodyPr>
            <a:spAutoFit/>
          </a:bodyPr>
          <a:lstStyle/>
          <a:p>
            <a:r>
              <a:rPr lang="en-US" b="1">
                <a:latin typeface="Garamond" pitchFamily="18" charset="0"/>
              </a:rPr>
              <a:t>ReadOz Platform – Current Global footprint</a:t>
            </a:r>
          </a:p>
        </p:txBody>
      </p:sp>
      <p:sp>
        <p:nvSpPr>
          <p:cNvPr id="6147" name="Text Box 3"/>
          <p:cNvSpPr txBox="1">
            <a:spLocks noChangeArrowheads="1"/>
          </p:cNvSpPr>
          <p:nvPr/>
        </p:nvSpPr>
        <p:spPr bwMode="auto">
          <a:xfrm>
            <a:off x="898525" y="1789113"/>
            <a:ext cx="5200650" cy="366712"/>
          </a:xfrm>
          <a:prstGeom prst="rect">
            <a:avLst/>
          </a:prstGeom>
          <a:noFill/>
          <a:ln w="9525">
            <a:noFill/>
            <a:miter lim="800000"/>
            <a:headEnd/>
            <a:tailEnd/>
          </a:ln>
        </p:spPr>
        <p:txBody>
          <a:bodyPr wrap="none">
            <a:spAutoFit/>
          </a:bodyPr>
          <a:lstStyle/>
          <a:p>
            <a:r>
              <a:rPr lang="en-US">
                <a:solidFill>
                  <a:srgbClr val="FF0000"/>
                </a:solidFill>
              </a:rPr>
              <a:t>Text from Kal, use pictures from Google Analytics</a:t>
            </a:r>
          </a:p>
        </p:txBody>
      </p:sp>
      <p:pic>
        <p:nvPicPr>
          <p:cNvPr id="6148" name="Picture 4"/>
          <p:cNvPicPr>
            <a:picLocks noChangeAspect="1" noChangeArrowheads="1"/>
          </p:cNvPicPr>
          <p:nvPr/>
        </p:nvPicPr>
        <p:blipFill>
          <a:blip r:embed="rId2" cstate="print"/>
          <a:srcRect/>
          <a:stretch>
            <a:fillRect/>
          </a:stretch>
        </p:blipFill>
        <p:spPr bwMode="auto">
          <a:xfrm>
            <a:off x="304800" y="1292225"/>
            <a:ext cx="8234363" cy="4498975"/>
          </a:xfrm>
          <a:prstGeom prst="rect">
            <a:avLst/>
          </a:prstGeom>
          <a:noFill/>
          <a:ln w="9525">
            <a:noFill/>
            <a:miter lim="800000"/>
            <a:headEnd/>
            <a:tailEnd/>
          </a:ln>
        </p:spPr>
      </p:pic>
      <p:sp>
        <p:nvSpPr>
          <p:cNvPr id="6149" name="Rectangle 5"/>
          <p:cNvSpPr>
            <a:spLocks noChangeArrowheads="1"/>
          </p:cNvSpPr>
          <p:nvPr/>
        </p:nvSpPr>
        <p:spPr bwMode="auto">
          <a:xfrm>
            <a:off x="228600" y="6199188"/>
            <a:ext cx="7623175" cy="366712"/>
          </a:xfrm>
          <a:prstGeom prst="rect">
            <a:avLst/>
          </a:prstGeom>
          <a:noFill/>
          <a:ln w="9525">
            <a:noFill/>
            <a:miter lim="800000"/>
            <a:headEnd/>
            <a:tailEnd/>
          </a:ln>
        </p:spPr>
        <p:txBody>
          <a:bodyPr wrap="none">
            <a:spAutoFit/>
          </a:bodyPr>
          <a:lstStyle/>
          <a:p>
            <a:r>
              <a:rPr lang="en-US" b="1">
                <a:latin typeface="Garamond" pitchFamily="18" charset="0"/>
              </a:rPr>
              <a:t>497,788 visits came from 182 countries/territories – March 1</a:t>
            </a:r>
            <a:r>
              <a:rPr lang="en-US" b="1" baseline="30000">
                <a:latin typeface="Garamond" pitchFamily="18" charset="0"/>
              </a:rPr>
              <a:t>st</a:t>
            </a:r>
            <a:r>
              <a:rPr lang="en-US" b="1">
                <a:latin typeface="Garamond" pitchFamily="18" charset="0"/>
              </a:rPr>
              <a:t> to May 14</a:t>
            </a:r>
            <a:r>
              <a:rPr lang="en-US" b="1" baseline="30000">
                <a:latin typeface="Garamond" pitchFamily="18" charset="0"/>
              </a:rPr>
              <a:t>th</a:t>
            </a:r>
            <a:r>
              <a:rPr lang="en-US" b="1">
                <a:latin typeface="Garamond" pitchFamily="18" charset="0"/>
              </a:rPr>
              <a:t> 2011</a:t>
            </a:r>
          </a:p>
        </p:txBody>
      </p:sp>
      <p:pic>
        <p:nvPicPr>
          <p:cNvPr id="6150" name="Picture 6"/>
          <p:cNvPicPr>
            <a:picLocks noChangeAspect="1" noChangeArrowheads="1"/>
          </p:cNvPicPr>
          <p:nvPr/>
        </p:nvPicPr>
        <p:blipFill>
          <a:blip r:embed="rId3" cstate="print"/>
          <a:srcRect/>
          <a:stretch>
            <a:fillRect/>
          </a:stretch>
        </p:blipFill>
        <p:spPr bwMode="auto">
          <a:xfrm>
            <a:off x="6219825" y="4146550"/>
            <a:ext cx="2314575" cy="1720850"/>
          </a:xfrm>
          <a:prstGeom prst="rect">
            <a:avLst/>
          </a:prstGeom>
          <a:noFill/>
          <a:ln w="9525">
            <a:noFill/>
            <a:miter lim="800000"/>
            <a:headEnd/>
            <a:tailEnd/>
          </a:ln>
        </p:spPr>
      </p:pic>
      <p:pic>
        <p:nvPicPr>
          <p:cNvPr id="6151" name="Picture 7"/>
          <p:cNvPicPr>
            <a:picLocks noChangeAspect="1" noChangeArrowheads="1"/>
          </p:cNvPicPr>
          <p:nvPr/>
        </p:nvPicPr>
        <p:blipFill>
          <a:blip r:embed="rId4" cstate="print"/>
          <a:srcRect r="9784"/>
          <a:stretch>
            <a:fillRect/>
          </a:stretch>
        </p:blipFill>
        <p:spPr bwMode="auto">
          <a:xfrm>
            <a:off x="3886200" y="1295400"/>
            <a:ext cx="2743200" cy="1960563"/>
          </a:xfrm>
          <a:prstGeom prst="rect">
            <a:avLst/>
          </a:prstGeom>
          <a:noFill/>
          <a:ln w="9525">
            <a:noFill/>
            <a:miter lim="800000"/>
            <a:headEnd/>
            <a:tailEnd/>
          </a:ln>
        </p:spPr>
      </p:pic>
      <p:sp>
        <p:nvSpPr>
          <p:cNvPr id="6152" name="Text Box 8"/>
          <p:cNvSpPr txBox="1">
            <a:spLocks noChangeArrowheads="1"/>
          </p:cNvSpPr>
          <p:nvPr/>
        </p:nvSpPr>
        <p:spPr bwMode="auto">
          <a:xfrm>
            <a:off x="212725" y="6542088"/>
            <a:ext cx="1239838" cy="244475"/>
          </a:xfrm>
          <a:prstGeom prst="rect">
            <a:avLst/>
          </a:prstGeom>
          <a:noFill/>
          <a:ln w="9525">
            <a:noFill/>
            <a:miter lim="800000"/>
            <a:headEnd/>
            <a:tailEnd/>
          </a:ln>
        </p:spPr>
        <p:txBody>
          <a:bodyPr wrap="none">
            <a:spAutoFit/>
          </a:bodyPr>
          <a:lstStyle/>
          <a:p>
            <a:r>
              <a:rPr lang="en-US" sz="1000" i="1">
                <a:latin typeface="Garamond" pitchFamily="18" charset="0"/>
              </a:rPr>
              <a:t>Source: Google Analytics</a:t>
            </a:r>
          </a:p>
        </p:txBody>
      </p:sp>
      <p:sp>
        <p:nvSpPr>
          <p:cNvPr id="6153" name="Text Box 9"/>
          <p:cNvSpPr txBox="1">
            <a:spLocks noChangeArrowheads="1"/>
          </p:cNvSpPr>
          <p:nvPr/>
        </p:nvSpPr>
        <p:spPr bwMode="auto">
          <a:xfrm>
            <a:off x="8763000" y="6477000"/>
            <a:ext cx="381000" cy="366713"/>
          </a:xfrm>
          <a:prstGeom prst="rect">
            <a:avLst/>
          </a:prstGeom>
          <a:noFill/>
          <a:ln w="9525">
            <a:noFill/>
            <a:miter lim="800000"/>
            <a:headEnd/>
            <a:tailEnd/>
          </a:ln>
        </p:spPr>
        <p:txBody>
          <a:bodyPr>
            <a:spAutoFit/>
          </a:bodyPr>
          <a:lstStyle/>
          <a:p>
            <a:pPr marL="280988" indent="-280988" algn="r">
              <a:buClr>
                <a:srgbClr val="4D4D4D"/>
              </a:buClr>
              <a:buFont typeface="Wingdings" pitchFamily="2" charset="2"/>
              <a:buNone/>
            </a:pPr>
            <a:endParaRPr lang="en-US" b="1">
              <a:latin typeface="Garamond" pitchFamily="18" charset="0"/>
            </a:endParaRPr>
          </a:p>
        </p:txBody>
      </p:sp>
      <p:sp>
        <p:nvSpPr>
          <p:cNvPr id="6154" name="Text Box 10"/>
          <p:cNvSpPr txBox="1">
            <a:spLocks noChangeArrowheads="1"/>
          </p:cNvSpPr>
          <p:nvPr/>
        </p:nvSpPr>
        <p:spPr bwMode="auto">
          <a:xfrm>
            <a:off x="8763000" y="6491288"/>
            <a:ext cx="381000" cy="366712"/>
          </a:xfrm>
          <a:prstGeom prst="rect">
            <a:avLst/>
          </a:prstGeom>
          <a:noFill/>
          <a:ln w="9525">
            <a:noFill/>
            <a:miter lim="800000"/>
            <a:headEnd/>
            <a:tailEnd/>
          </a:ln>
        </p:spPr>
        <p:txBody>
          <a:bodyPr>
            <a:spAutoFit/>
          </a:bodyPr>
          <a:lstStyle/>
          <a:p>
            <a:pPr marL="280988" indent="-280988" algn="r">
              <a:buClr>
                <a:srgbClr val="4D4D4D"/>
              </a:buClr>
              <a:buFont typeface="Wingdings" pitchFamily="2" charset="2"/>
              <a:buNone/>
            </a:pPr>
            <a:r>
              <a:rPr lang="en-US" b="1">
                <a:latin typeface="Garamond" pitchFamily="18" charset="0"/>
              </a:rPr>
              <a:t>6</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349250" y="242888"/>
            <a:ext cx="6432550" cy="366712"/>
          </a:xfrm>
          <a:prstGeom prst="rect">
            <a:avLst/>
          </a:prstGeom>
          <a:noFill/>
          <a:ln w="9525">
            <a:noFill/>
            <a:miter lim="800000"/>
            <a:headEnd/>
            <a:tailEnd/>
          </a:ln>
        </p:spPr>
        <p:txBody>
          <a:bodyPr>
            <a:spAutoFit/>
          </a:bodyPr>
          <a:lstStyle/>
          <a:p>
            <a:r>
              <a:rPr lang="en-US" b="1">
                <a:latin typeface="Garamond" pitchFamily="18" charset="0"/>
              </a:rPr>
              <a:t>ReadOz - Quick Facts (Versions 1.0)</a:t>
            </a:r>
          </a:p>
        </p:txBody>
      </p:sp>
      <p:sp>
        <p:nvSpPr>
          <p:cNvPr id="7171" name="Text Box 3"/>
          <p:cNvSpPr txBox="1">
            <a:spLocks noChangeArrowheads="1"/>
          </p:cNvSpPr>
          <p:nvPr/>
        </p:nvSpPr>
        <p:spPr bwMode="auto">
          <a:xfrm>
            <a:off x="228600" y="1371600"/>
            <a:ext cx="4114800" cy="915988"/>
          </a:xfrm>
          <a:prstGeom prst="rect">
            <a:avLst/>
          </a:prstGeom>
          <a:noFill/>
          <a:ln w="9525">
            <a:noFill/>
            <a:miter lim="800000"/>
            <a:headEnd/>
            <a:tailEnd/>
          </a:ln>
        </p:spPr>
        <p:txBody>
          <a:bodyPr>
            <a:spAutoFit/>
          </a:bodyPr>
          <a:lstStyle/>
          <a:p>
            <a:pPr marL="280988" indent="-280988">
              <a:buClr>
                <a:schemeClr val="bg2"/>
              </a:buClr>
              <a:buFont typeface="Wingdings" pitchFamily="2" charset="2"/>
              <a:buChar char="v"/>
            </a:pPr>
            <a:r>
              <a:rPr lang="en-US" b="1">
                <a:latin typeface="Garamond" pitchFamily="18" charset="0"/>
              </a:rPr>
              <a:t>Already Reader Based (Current Unique readers per month approximately 120,000)</a:t>
            </a:r>
          </a:p>
        </p:txBody>
      </p:sp>
      <p:sp>
        <p:nvSpPr>
          <p:cNvPr id="7172" name="Text Box 4"/>
          <p:cNvSpPr txBox="1">
            <a:spLocks noChangeArrowheads="1"/>
          </p:cNvSpPr>
          <p:nvPr/>
        </p:nvSpPr>
        <p:spPr bwMode="auto">
          <a:xfrm>
            <a:off x="228600" y="2300288"/>
            <a:ext cx="4343400" cy="366712"/>
          </a:xfrm>
          <a:prstGeom prst="rect">
            <a:avLst/>
          </a:prstGeom>
          <a:noFill/>
          <a:ln w="9525">
            <a:noFill/>
            <a:miter lim="800000"/>
            <a:headEnd/>
            <a:tailEnd/>
          </a:ln>
        </p:spPr>
        <p:txBody>
          <a:bodyPr>
            <a:spAutoFit/>
          </a:bodyPr>
          <a:lstStyle/>
          <a:p>
            <a:pPr marL="280988" indent="-280988">
              <a:buClr>
                <a:schemeClr val="bg2"/>
              </a:buClr>
              <a:buFont typeface="Wingdings" pitchFamily="2" charset="2"/>
              <a:buChar char="v"/>
            </a:pPr>
            <a:r>
              <a:rPr lang="en-US" b="1">
                <a:latin typeface="Garamond" pitchFamily="18" charset="0"/>
              </a:rPr>
              <a:t>700 Publications Registered</a:t>
            </a:r>
          </a:p>
        </p:txBody>
      </p:sp>
      <p:sp>
        <p:nvSpPr>
          <p:cNvPr id="7173" name="Text Box 5"/>
          <p:cNvSpPr txBox="1">
            <a:spLocks noChangeArrowheads="1"/>
          </p:cNvSpPr>
          <p:nvPr/>
        </p:nvSpPr>
        <p:spPr bwMode="auto">
          <a:xfrm>
            <a:off x="228600" y="2757488"/>
            <a:ext cx="4343400" cy="366712"/>
          </a:xfrm>
          <a:prstGeom prst="rect">
            <a:avLst/>
          </a:prstGeom>
          <a:noFill/>
          <a:ln w="9525">
            <a:noFill/>
            <a:miter lim="800000"/>
            <a:headEnd/>
            <a:tailEnd/>
          </a:ln>
        </p:spPr>
        <p:txBody>
          <a:bodyPr>
            <a:spAutoFit/>
          </a:bodyPr>
          <a:lstStyle/>
          <a:p>
            <a:pPr marL="280988" indent="-280988">
              <a:buClr>
                <a:schemeClr val="bg2"/>
              </a:buClr>
              <a:buFont typeface="Wingdings" pitchFamily="2" charset="2"/>
              <a:buChar char="v"/>
            </a:pPr>
            <a:r>
              <a:rPr lang="en-US" b="1">
                <a:latin typeface="Garamond" pitchFamily="18" charset="0"/>
              </a:rPr>
              <a:t>Global User (Reader) Base</a:t>
            </a:r>
          </a:p>
        </p:txBody>
      </p:sp>
      <p:sp>
        <p:nvSpPr>
          <p:cNvPr id="7174" name="Text Box 6"/>
          <p:cNvSpPr txBox="1">
            <a:spLocks noChangeArrowheads="1"/>
          </p:cNvSpPr>
          <p:nvPr/>
        </p:nvSpPr>
        <p:spPr bwMode="auto">
          <a:xfrm>
            <a:off x="228600" y="3214688"/>
            <a:ext cx="4343400" cy="641350"/>
          </a:xfrm>
          <a:prstGeom prst="rect">
            <a:avLst/>
          </a:prstGeom>
          <a:noFill/>
          <a:ln w="9525">
            <a:noFill/>
            <a:miter lim="800000"/>
            <a:headEnd/>
            <a:tailEnd/>
          </a:ln>
        </p:spPr>
        <p:txBody>
          <a:bodyPr>
            <a:spAutoFit/>
          </a:bodyPr>
          <a:lstStyle/>
          <a:p>
            <a:pPr marL="280988" indent="-280988">
              <a:buClr>
                <a:schemeClr val="bg2"/>
              </a:buClr>
              <a:buFont typeface="Wingdings" pitchFamily="2" charset="2"/>
              <a:buChar char="v"/>
            </a:pPr>
            <a:r>
              <a:rPr lang="en-US" b="1">
                <a:latin typeface="Garamond" pitchFamily="18" charset="0"/>
              </a:rPr>
              <a:t>Proven &amp; Motivated Management Team</a:t>
            </a:r>
          </a:p>
        </p:txBody>
      </p:sp>
      <p:pic>
        <p:nvPicPr>
          <p:cNvPr id="7175" name="Picture 7"/>
          <p:cNvPicPr>
            <a:picLocks noChangeAspect="1" noChangeArrowheads="1"/>
          </p:cNvPicPr>
          <p:nvPr/>
        </p:nvPicPr>
        <p:blipFill>
          <a:blip r:embed="rId2" cstate="print"/>
          <a:srcRect t="20930"/>
          <a:stretch>
            <a:fillRect/>
          </a:stretch>
        </p:blipFill>
        <p:spPr bwMode="auto">
          <a:xfrm>
            <a:off x="1752600" y="4724400"/>
            <a:ext cx="5934075" cy="1943100"/>
          </a:xfrm>
          <a:prstGeom prst="rect">
            <a:avLst/>
          </a:prstGeom>
          <a:noFill/>
          <a:ln w="9525">
            <a:noFill/>
            <a:miter lim="800000"/>
            <a:headEnd/>
            <a:tailEnd/>
          </a:ln>
        </p:spPr>
      </p:pic>
      <p:sp>
        <p:nvSpPr>
          <p:cNvPr id="7176" name="Text Box 8"/>
          <p:cNvSpPr txBox="1">
            <a:spLocks noChangeArrowheads="1"/>
          </p:cNvSpPr>
          <p:nvPr/>
        </p:nvSpPr>
        <p:spPr bwMode="auto">
          <a:xfrm>
            <a:off x="4572000" y="2590800"/>
            <a:ext cx="4343400" cy="641350"/>
          </a:xfrm>
          <a:prstGeom prst="rect">
            <a:avLst/>
          </a:prstGeom>
          <a:noFill/>
          <a:ln w="9525">
            <a:noFill/>
            <a:miter lim="800000"/>
            <a:headEnd/>
            <a:tailEnd/>
          </a:ln>
        </p:spPr>
        <p:txBody>
          <a:bodyPr>
            <a:spAutoFit/>
          </a:bodyPr>
          <a:lstStyle/>
          <a:p>
            <a:pPr marL="280988" indent="-280988">
              <a:buClr>
                <a:schemeClr val="bg2"/>
              </a:buClr>
              <a:buFont typeface="Wingdings" pitchFamily="2" charset="2"/>
              <a:buChar char="v"/>
            </a:pPr>
            <a:r>
              <a:rPr lang="en-US" b="1">
                <a:latin typeface="Garamond" pitchFamily="18" charset="0"/>
              </a:rPr>
              <a:t>Current Monthly Average Revenue of $15K</a:t>
            </a:r>
          </a:p>
        </p:txBody>
      </p:sp>
      <p:sp>
        <p:nvSpPr>
          <p:cNvPr id="7177" name="Text Box 9"/>
          <p:cNvSpPr txBox="1">
            <a:spLocks noChangeArrowheads="1"/>
          </p:cNvSpPr>
          <p:nvPr/>
        </p:nvSpPr>
        <p:spPr bwMode="auto">
          <a:xfrm>
            <a:off x="4572000" y="2133600"/>
            <a:ext cx="4343400" cy="366713"/>
          </a:xfrm>
          <a:prstGeom prst="rect">
            <a:avLst/>
          </a:prstGeom>
          <a:noFill/>
          <a:ln w="9525">
            <a:noFill/>
            <a:miter lim="800000"/>
            <a:headEnd/>
            <a:tailEnd/>
          </a:ln>
        </p:spPr>
        <p:txBody>
          <a:bodyPr>
            <a:spAutoFit/>
          </a:bodyPr>
          <a:lstStyle/>
          <a:p>
            <a:pPr marL="280988" indent="-280988">
              <a:buClr>
                <a:schemeClr val="bg2"/>
              </a:buClr>
              <a:buFont typeface="Wingdings" pitchFamily="2" charset="2"/>
              <a:buChar char="v"/>
            </a:pPr>
            <a:r>
              <a:rPr lang="en-US" b="1">
                <a:latin typeface="Garamond" pitchFamily="18" charset="0"/>
              </a:rPr>
              <a:t>Version 2.0 – Ready for Launch</a:t>
            </a:r>
          </a:p>
        </p:txBody>
      </p:sp>
      <p:sp>
        <p:nvSpPr>
          <p:cNvPr id="7178" name="Text Box 10"/>
          <p:cNvSpPr txBox="1">
            <a:spLocks noChangeArrowheads="1"/>
          </p:cNvSpPr>
          <p:nvPr/>
        </p:nvSpPr>
        <p:spPr bwMode="auto">
          <a:xfrm>
            <a:off x="4572000" y="1371600"/>
            <a:ext cx="4343400" cy="641350"/>
          </a:xfrm>
          <a:prstGeom prst="rect">
            <a:avLst/>
          </a:prstGeom>
          <a:noFill/>
          <a:ln w="9525">
            <a:noFill/>
            <a:miter lim="800000"/>
            <a:headEnd/>
            <a:tailEnd/>
          </a:ln>
        </p:spPr>
        <p:txBody>
          <a:bodyPr>
            <a:spAutoFit/>
          </a:bodyPr>
          <a:lstStyle/>
          <a:p>
            <a:pPr marL="280988" indent="-280988">
              <a:buClr>
                <a:schemeClr val="bg2"/>
              </a:buClr>
              <a:buFont typeface="Wingdings" pitchFamily="2" charset="2"/>
              <a:buChar char="v"/>
            </a:pPr>
            <a:r>
              <a:rPr lang="en-US" b="1">
                <a:latin typeface="Garamond" pitchFamily="18" charset="0"/>
              </a:rPr>
              <a:t>Cloud-Based Internet, Smart Phone, Tablet Application</a:t>
            </a:r>
          </a:p>
        </p:txBody>
      </p:sp>
      <p:sp>
        <p:nvSpPr>
          <p:cNvPr id="7179" name="Text Box 11"/>
          <p:cNvSpPr txBox="1">
            <a:spLocks noChangeArrowheads="1"/>
          </p:cNvSpPr>
          <p:nvPr/>
        </p:nvSpPr>
        <p:spPr bwMode="auto">
          <a:xfrm>
            <a:off x="4572000" y="3352800"/>
            <a:ext cx="4343400" cy="366713"/>
          </a:xfrm>
          <a:prstGeom prst="rect">
            <a:avLst/>
          </a:prstGeom>
          <a:noFill/>
          <a:ln w="9525">
            <a:noFill/>
            <a:miter lim="800000"/>
            <a:headEnd/>
            <a:tailEnd/>
          </a:ln>
        </p:spPr>
        <p:txBody>
          <a:bodyPr>
            <a:spAutoFit/>
          </a:bodyPr>
          <a:lstStyle/>
          <a:p>
            <a:pPr marL="280988" indent="-280988">
              <a:buClr>
                <a:schemeClr val="bg2"/>
              </a:buClr>
              <a:buFont typeface="Wingdings" pitchFamily="2" charset="2"/>
              <a:buChar char="v"/>
            </a:pPr>
            <a:r>
              <a:rPr lang="en-US" b="1">
                <a:latin typeface="Garamond" pitchFamily="18" charset="0"/>
              </a:rPr>
              <a:t>60,000 Average Page Views per Day</a:t>
            </a:r>
          </a:p>
        </p:txBody>
      </p:sp>
      <p:sp>
        <p:nvSpPr>
          <p:cNvPr id="7180" name="Text Box 16"/>
          <p:cNvSpPr txBox="1">
            <a:spLocks noChangeArrowheads="1"/>
          </p:cNvSpPr>
          <p:nvPr/>
        </p:nvSpPr>
        <p:spPr bwMode="auto">
          <a:xfrm>
            <a:off x="228600" y="3841750"/>
            <a:ext cx="4343400" cy="366713"/>
          </a:xfrm>
          <a:prstGeom prst="rect">
            <a:avLst/>
          </a:prstGeom>
          <a:noFill/>
          <a:ln w="9525">
            <a:noFill/>
            <a:miter lim="800000"/>
            <a:headEnd/>
            <a:tailEnd/>
          </a:ln>
        </p:spPr>
        <p:txBody>
          <a:bodyPr>
            <a:spAutoFit/>
          </a:bodyPr>
          <a:lstStyle/>
          <a:p>
            <a:pPr marL="280988" indent="-280988">
              <a:buClr>
                <a:schemeClr val="bg2"/>
              </a:buClr>
              <a:buFont typeface="Wingdings" pitchFamily="2" charset="2"/>
              <a:buChar char="v"/>
            </a:pPr>
            <a:r>
              <a:rPr lang="en-US" b="1">
                <a:latin typeface="Garamond" pitchFamily="18" charset="0"/>
              </a:rPr>
              <a:t>Successful Launch of Version 1.0</a:t>
            </a:r>
          </a:p>
        </p:txBody>
      </p:sp>
      <p:sp>
        <p:nvSpPr>
          <p:cNvPr id="7181" name="Text Box 17"/>
          <p:cNvSpPr txBox="1">
            <a:spLocks noChangeArrowheads="1"/>
          </p:cNvSpPr>
          <p:nvPr/>
        </p:nvSpPr>
        <p:spPr bwMode="auto">
          <a:xfrm>
            <a:off x="4572000" y="3810000"/>
            <a:ext cx="4343400" cy="641350"/>
          </a:xfrm>
          <a:prstGeom prst="rect">
            <a:avLst/>
          </a:prstGeom>
          <a:noFill/>
          <a:ln w="9525">
            <a:noFill/>
            <a:miter lim="800000"/>
            <a:headEnd/>
            <a:tailEnd/>
          </a:ln>
        </p:spPr>
        <p:txBody>
          <a:bodyPr>
            <a:spAutoFit/>
          </a:bodyPr>
          <a:lstStyle/>
          <a:p>
            <a:pPr marL="280988" indent="-280988">
              <a:buClr>
                <a:schemeClr val="bg2"/>
              </a:buClr>
              <a:buFont typeface="Wingdings" pitchFamily="2" charset="2"/>
              <a:buChar char="v"/>
            </a:pPr>
            <a:r>
              <a:rPr lang="en-US" b="1">
                <a:latin typeface="Garamond" pitchFamily="18" charset="0"/>
              </a:rPr>
              <a:t>Approximately 4,000 Unique Visitors Per Day</a:t>
            </a:r>
          </a:p>
        </p:txBody>
      </p:sp>
      <p:sp>
        <p:nvSpPr>
          <p:cNvPr id="7182" name="Line 18"/>
          <p:cNvSpPr>
            <a:spLocks noChangeShapeType="1"/>
          </p:cNvSpPr>
          <p:nvPr/>
        </p:nvSpPr>
        <p:spPr bwMode="auto">
          <a:xfrm>
            <a:off x="381000" y="4572000"/>
            <a:ext cx="3733800" cy="0"/>
          </a:xfrm>
          <a:prstGeom prst="line">
            <a:avLst/>
          </a:prstGeom>
          <a:noFill/>
          <a:ln w="9525">
            <a:solidFill>
              <a:schemeClr val="tx1"/>
            </a:solidFill>
            <a:round/>
            <a:headEnd/>
            <a:tailEnd/>
          </a:ln>
        </p:spPr>
        <p:txBody>
          <a:bodyPr/>
          <a:lstStyle/>
          <a:p>
            <a:endParaRPr lang="en-US"/>
          </a:p>
        </p:txBody>
      </p:sp>
      <p:sp>
        <p:nvSpPr>
          <p:cNvPr id="7183" name="Line 19"/>
          <p:cNvSpPr>
            <a:spLocks noChangeShapeType="1"/>
          </p:cNvSpPr>
          <p:nvPr/>
        </p:nvSpPr>
        <p:spPr bwMode="auto">
          <a:xfrm>
            <a:off x="4724400" y="4572000"/>
            <a:ext cx="3733800" cy="0"/>
          </a:xfrm>
          <a:prstGeom prst="line">
            <a:avLst/>
          </a:prstGeom>
          <a:noFill/>
          <a:ln w="9525">
            <a:solidFill>
              <a:schemeClr val="tx1"/>
            </a:solidFill>
            <a:round/>
            <a:headEnd/>
            <a:tailEnd/>
          </a:ln>
        </p:spPr>
        <p:txBody>
          <a:bodyPr/>
          <a:lstStyle/>
          <a:p>
            <a:endParaRPr lang="en-US"/>
          </a:p>
        </p:txBody>
      </p:sp>
      <p:sp>
        <p:nvSpPr>
          <p:cNvPr id="7184" name="Line 20"/>
          <p:cNvSpPr>
            <a:spLocks noChangeShapeType="1"/>
          </p:cNvSpPr>
          <p:nvPr/>
        </p:nvSpPr>
        <p:spPr bwMode="auto">
          <a:xfrm>
            <a:off x="381000" y="1066800"/>
            <a:ext cx="3733800" cy="0"/>
          </a:xfrm>
          <a:prstGeom prst="line">
            <a:avLst/>
          </a:prstGeom>
          <a:noFill/>
          <a:ln w="9525">
            <a:solidFill>
              <a:schemeClr val="tx1"/>
            </a:solidFill>
            <a:round/>
            <a:headEnd/>
            <a:tailEnd/>
          </a:ln>
        </p:spPr>
        <p:txBody>
          <a:bodyPr/>
          <a:lstStyle/>
          <a:p>
            <a:endParaRPr lang="en-US"/>
          </a:p>
        </p:txBody>
      </p:sp>
      <p:sp>
        <p:nvSpPr>
          <p:cNvPr id="7185" name="Line 21"/>
          <p:cNvSpPr>
            <a:spLocks noChangeShapeType="1"/>
          </p:cNvSpPr>
          <p:nvPr/>
        </p:nvSpPr>
        <p:spPr bwMode="auto">
          <a:xfrm>
            <a:off x="4724400" y="1066800"/>
            <a:ext cx="3733800" cy="0"/>
          </a:xfrm>
          <a:prstGeom prst="line">
            <a:avLst/>
          </a:prstGeom>
          <a:noFill/>
          <a:ln w="9525">
            <a:solidFill>
              <a:schemeClr val="tx1"/>
            </a:solidFill>
            <a:round/>
            <a:headEnd/>
            <a:tailEnd/>
          </a:ln>
        </p:spPr>
        <p:txBody>
          <a:bodyPr/>
          <a:lstStyle/>
          <a:p>
            <a:endParaRPr lang="en-US"/>
          </a:p>
        </p:txBody>
      </p:sp>
      <p:sp>
        <p:nvSpPr>
          <p:cNvPr id="7186" name="Text Box 22"/>
          <p:cNvSpPr txBox="1">
            <a:spLocks noChangeArrowheads="1"/>
          </p:cNvSpPr>
          <p:nvPr/>
        </p:nvSpPr>
        <p:spPr bwMode="auto">
          <a:xfrm>
            <a:off x="8763000" y="6477000"/>
            <a:ext cx="381000" cy="366713"/>
          </a:xfrm>
          <a:prstGeom prst="rect">
            <a:avLst/>
          </a:prstGeom>
          <a:noFill/>
          <a:ln w="9525">
            <a:noFill/>
            <a:miter lim="800000"/>
            <a:headEnd/>
            <a:tailEnd/>
          </a:ln>
        </p:spPr>
        <p:txBody>
          <a:bodyPr>
            <a:spAutoFit/>
          </a:bodyPr>
          <a:lstStyle/>
          <a:p>
            <a:pPr marL="280988" indent="-280988" algn="r">
              <a:buClr>
                <a:srgbClr val="4D4D4D"/>
              </a:buClr>
              <a:buFont typeface="Wingdings" pitchFamily="2" charset="2"/>
              <a:buNone/>
            </a:pPr>
            <a:r>
              <a:rPr lang="en-US" b="1">
                <a:latin typeface="Garamond" pitchFamily="18" charset="0"/>
              </a:rPr>
              <a:t>7</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349250" y="242888"/>
            <a:ext cx="6432550" cy="366712"/>
          </a:xfrm>
          <a:prstGeom prst="rect">
            <a:avLst/>
          </a:prstGeom>
          <a:noFill/>
          <a:ln w="9525">
            <a:noFill/>
            <a:miter lim="800000"/>
            <a:headEnd/>
            <a:tailEnd/>
          </a:ln>
        </p:spPr>
        <p:txBody>
          <a:bodyPr>
            <a:spAutoFit/>
          </a:bodyPr>
          <a:lstStyle/>
          <a:p>
            <a:r>
              <a:rPr lang="en-US" b="1">
                <a:latin typeface="Garamond" pitchFamily="18" charset="0"/>
              </a:rPr>
              <a:t>ReadOz Pivot - Future Vision</a:t>
            </a:r>
          </a:p>
        </p:txBody>
      </p:sp>
      <p:pic>
        <p:nvPicPr>
          <p:cNvPr id="8195" name="Picture 3"/>
          <p:cNvPicPr>
            <a:picLocks noChangeAspect="1" noChangeArrowheads="1"/>
          </p:cNvPicPr>
          <p:nvPr/>
        </p:nvPicPr>
        <p:blipFill>
          <a:blip r:embed="rId2" cstate="print"/>
          <a:srcRect t="20930"/>
          <a:stretch>
            <a:fillRect/>
          </a:stretch>
        </p:blipFill>
        <p:spPr bwMode="auto">
          <a:xfrm>
            <a:off x="990600" y="1066800"/>
            <a:ext cx="6781800" cy="1943100"/>
          </a:xfrm>
          <a:prstGeom prst="rect">
            <a:avLst/>
          </a:prstGeom>
          <a:noFill/>
          <a:ln w="9525">
            <a:noFill/>
            <a:miter lim="800000"/>
            <a:headEnd/>
            <a:tailEnd/>
          </a:ln>
        </p:spPr>
      </p:pic>
      <p:sp>
        <p:nvSpPr>
          <p:cNvPr id="8196" name="Text Box 4"/>
          <p:cNvSpPr txBox="1">
            <a:spLocks noChangeArrowheads="1"/>
          </p:cNvSpPr>
          <p:nvPr/>
        </p:nvSpPr>
        <p:spPr bwMode="auto">
          <a:xfrm>
            <a:off x="1035050" y="3000375"/>
            <a:ext cx="1708150" cy="1190625"/>
          </a:xfrm>
          <a:prstGeom prst="rect">
            <a:avLst/>
          </a:prstGeom>
          <a:noFill/>
          <a:ln w="9525">
            <a:noFill/>
            <a:miter lim="800000"/>
            <a:headEnd/>
            <a:tailEnd/>
          </a:ln>
        </p:spPr>
        <p:txBody>
          <a:bodyPr>
            <a:spAutoFit/>
          </a:bodyPr>
          <a:lstStyle/>
          <a:p>
            <a:pPr algn="ctr"/>
            <a:r>
              <a:rPr lang="en-US" b="1">
                <a:latin typeface="Garamond" pitchFamily="18" charset="0"/>
              </a:rPr>
              <a:t>Online</a:t>
            </a:r>
          </a:p>
          <a:p>
            <a:pPr algn="ctr"/>
            <a:r>
              <a:rPr lang="en-US" b="1">
                <a:latin typeface="Garamond" pitchFamily="18" charset="0"/>
              </a:rPr>
              <a:t>Digital Publishing </a:t>
            </a:r>
          </a:p>
          <a:p>
            <a:pPr algn="ctr"/>
            <a:r>
              <a:rPr lang="en-US" b="1">
                <a:latin typeface="Garamond" pitchFamily="18" charset="0"/>
              </a:rPr>
              <a:t>Platform</a:t>
            </a:r>
          </a:p>
        </p:txBody>
      </p:sp>
      <p:sp>
        <p:nvSpPr>
          <p:cNvPr id="8197" name="Text Box 5"/>
          <p:cNvSpPr txBox="1">
            <a:spLocks noChangeArrowheads="1"/>
          </p:cNvSpPr>
          <p:nvPr/>
        </p:nvSpPr>
        <p:spPr bwMode="auto">
          <a:xfrm>
            <a:off x="5381625" y="3048000"/>
            <a:ext cx="2085975" cy="1465263"/>
          </a:xfrm>
          <a:prstGeom prst="rect">
            <a:avLst/>
          </a:prstGeom>
          <a:noFill/>
          <a:ln w="9525">
            <a:noFill/>
            <a:miter lim="800000"/>
            <a:headEnd/>
            <a:tailEnd/>
          </a:ln>
        </p:spPr>
        <p:txBody>
          <a:bodyPr>
            <a:spAutoFit/>
          </a:bodyPr>
          <a:lstStyle/>
          <a:p>
            <a:pPr algn="ctr"/>
            <a:r>
              <a:rPr lang="en-US" b="1">
                <a:latin typeface="Garamond" pitchFamily="18" charset="0"/>
              </a:rPr>
              <a:t>Personal Online</a:t>
            </a:r>
          </a:p>
          <a:p>
            <a:pPr algn="ctr"/>
            <a:r>
              <a:rPr lang="en-US" b="1">
                <a:latin typeface="Garamond" pitchFamily="18" charset="0"/>
              </a:rPr>
              <a:t>Knowledge Networking</a:t>
            </a:r>
          </a:p>
          <a:p>
            <a:pPr algn="ctr"/>
            <a:r>
              <a:rPr lang="en-US" b="1">
                <a:latin typeface="Garamond" pitchFamily="18" charset="0"/>
              </a:rPr>
              <a:t>Service</a:t>
            </a:r>
          </a:p>
          <a:p>
            <a:pPr algn="ctr"/>
            <a:endParaRPr lang="en-US" b="1">
              <a:latin typeface="Garamond" pitchFamily="18" charset="0"/>
            </a:endParaRPr>
          </a:p>
        </p:txBody>
      </p:sp>
      <p:sp>
        <p:nvSpPr>
          <p:cNvPr id="8198" name="AutoShape 6"/>
          <p:cNvSpPr>
            <a:spLocks noChangeArrowheads="1"/>
          </p:cNvSpPr>
          <p:nvPr/>
        </p:nvSpPr>
        <p:spPr bwMode="auto">
          <a:xfrm>
            <a:off x="3614738" y="3427413"/>
            <a:ext cx="1219200" cy="762000"/>
          </a:xfrm>
          <a:prstGeom prst="notchedRightArrow">
            <a:avLst>
              <a:gd name="adj1" fmla="val 50000"/>
              <a:gd name="adj2" fmla="val 40000"/>
            </a:avLst>
          </a:prstGeom>
          <a:solidFill>
            <a:schemeClr val="tx2"/>
          </a:solidFill>
          <a:ln w="9525">
            <a:noFill/>
            <a:miter lim="800000"/>
            <a:headEnd/>
            <a:tailEnd/>
          </a:ln>
        </p:spPr>
        <p:txBody>
          <a:bodyPr wrap="none" anchor="ctr"/>
          <a:lstStyle/>
          <a:p>
            <a:endParaRPr lang="en-US"/>
          </a:p>
        </p:txBody>
      </p:sp>
      <p:sp>
        <p:nvSpPr>
          <p:cNvPr id="8199" name="Line 7"/>
          <p:cNvSpPr>
            <a:spLocks noChangeShapeType="1"/>
          </p:cNvSpPr>
          <p:nvPr/>
        </p:nvSpPr>
        <p:spPr bwMode="auto">
          <a:xfrm flipH="1">
            <a:off x="1320800" y="4268788"/>
            <a:ext cx="1219200" cy="0"/>
          </a:xfrm>
          <a:prstGeom prst="line">
            <a:avLst/>
          </a:prstGeom>
          <a:noFill/>
          <a:ln w="6350">
            <a:solidFill>
              <a:schemeClr val="tx1"/>
            </a:solidFill>
            <a:prstDash val="dash"/>
            <a:round/>
            <a:headEnd/>
            <a:tailEnd/>
          </a:ln>
        </p:spPr>
        <p:txBody>
          <a:bodyPr/>
          <a:lstStyle/>
          <a:p>
            <a:endParaRPr lang="en-US"/>
          </a:p>
        </p:txBody>
      </p:sp>
      <p:sp>
        <p:nvSpPr>
          <p:cNvPr id="8200" name="Line 8"/>
          <p:cNvSpPr>
            <a:spLocks noChangeShapeType="1"/>
          </p:cNvSpPr>
          <p:nvPr/>
        </p:nvSpPr>
        <p:spPr bwMode="auto">
          <a:xfrm flipH="1">
            <a:off x="5980113" y="4268788"/>
            <a:ext cx="1219200" cy="0"/>
          </a:xfrm>
          <a:prstGeom prst="line">
            <a:avLst/>
          </a:prstGeom>
          <a:noFill/>
          <a:ln w="6350">
            <a:solidFill>
              <a:schemeClr val="tx1"/>
            </a:solidFill>
            <a:prstDash val="dash"/>
            <a:round/>
            <a:headEnd/>
            <a:tailEnd/>
          </a:ln>
        </p:spPr>
        <p:txBody>
          <a:bodyPr/>
          <a:lstStyle/>
          <a:p>
            <a:endParaRPr lang="en-US"/>
          </a:p>
        </p:txBody>
      </p:sp>
      <p:sp>
        <p:nvSpPr>
          <p:cNvPr id="8201" name="Text Box 9"/>
          <p:cNvSpPr txBox="1">
            <a:spLocks noChangeArrowheads="1"/>
          </p:cNvSpPr>
          <p:nvPr/>
        </p:nvSpPr>
        <p:spPr bwMode="auto">
          <a:xfrm>
            <a:off x="1309688" y="4267200"/>
            <a:ext cx="1241425" cy="366713"/>
          </a:xfrm>
          <a:prstGeom prst="rect">
            <a:avLst/>
          </a:prstGeom>
          <a:noFill/>
          <a:ln w="9525">
            <a:noFill/>
            <a:miter lim="800000"/>
            <a:headEnd/>
            <a:tailEnd/>
          </a:ln>
        </p:spPr>
        <p:txBody>
          <a:bodyPr wrap="none">
            <a:spAutoFit/>
          </a:bodyPr>
          <a:lstStyle/>
          <a:p>
            <a:pPr algn="ctr"/>
            <a:r>
              <a:rPr lang="en-US" b="1">
                <a:latin typeface="Garamond" pitchFamily="18" charset="0"/>
              </a:rPr>
              <a:t>2007 – 2011</a:t>
            </a:r>
          </a:p>
        </p:txBody>
      </p:sp>
      <p:sp>
        <p:nvSpPr>
          <p:cNvPr id="8202" name="Text Box 10"/>
          <p:cNvSpPr txBox="1">
            <a:spLocks noChangeArrowheads="1"/>
          </p:cNvSpPr>
          <p:nvPr/>
        </p:nvSpPr>
        <p:spPr bwMode="auto">
          <a:xfrm>
            <a:off x="1292225" y="4648200"/>
            <a:ext cx="1203325" cy="366713"/>
          </a:xfrm>
          <a:prstGeom prst="rect">
            <a:avLst/>
          </a:prstGeom>
          <a:noFill/>
          <a:ln w="9525">
            <a:noFill/>
            <a:miter lim="800000"/>
            <a:headEnd/>
            <a:tailEnd/>
          </a:ln>
        </p:spPr>
        <p:txBody>
          <a:bodyPr wrap="none">
            <a:spAutoFit/>
          </a:bodyPr>
          <a:lstStyle/>
          <a:p>
            <a:pPr algn="ctr"/>
            <a:r>
              <a:rPr lang="en-US">
                <a:latin typeface="Garamond" pitchFamily="18" charset="0"/>
              </a:rPr>
              <a:t>Version 1.0</a:t>
            </a:r>
          </a:p>
        </p:txBody>
      </p:sp>
      <p:sp>
        <p:nvSpPr>
          <p:cNvPr id="8203" name="Text Box 11"/>
          <p:cNvSpPr txBox="1">
            <a:spLocks noChangeArrowheads="1"/>
          </p:cNvSpPr>
          <p:nvPr/>
        </p:nvSpPr>
        <p:spPr bwMode="auto">
          <a:xfrm>
            <a:off x="5549900" y="4268788"/>
            <a:ext cx="2082800" cy="366712"/>
          </a:xfrm>
          <a:prstGeom prst="rect">
            <a:avLst/>
          </a:prstGeom>
          <a:noFill/>
          <a:ln w="9525">
            <a:noFill/>
            <a:miter lim="800000"/>
            <a:headEnd/>
            <a:tailEnd/>
          </a:ln>
        </p:spPr>
        <p:txBody>
          <a:bodyPr wrap="none">
            <a:spAutoFit/>
          </a:bodyPr>
          <a:lstStyle/>
          <a:p>
            <a:pPr algn="ctr"/>
            <a:r>
              <a:rPr lang="en-US" b="1">
                <a:latin typeface="Garamond" pitchFamily="18" charset="0"/>
              </a:rPr>
              <a:t>Aug 2011 &amp; Beyond</a:t>
            </a:r>
          </a:p>
        </p:txBody>
      </p:sp>
      <p:sp>
        <p:nvSpPr>
          <p:cNvPr id="8204" name="Text Box 12"/>
          <p:cNvSpPr txBox="1">
            <a:spLocks noChangeArrowheads="1"/>
          </p:cNvSpPr>
          <p:nvPr/>
        </p:nvSpPr>
        <p:spPr bwMode="auto">
          <a:xfrm>
            <a:off x="5988050" y="4652963"/>
            <a:ext cx="1203325" cy="366712"/>
          </a:xfrm>
          <a:prstGeom prst="rect">
            <a:avLst/>
          </a:prstGeom>
          <a:noFill/>
          <a:ln w="9525">
            <a:noFill/>
            <a:miter lim="800000"/>
            <a:headEnd/>
            <a:tailEnd/>
          </a:ln>
        </p:spPr>
        <p:txBody>
          <a:bodyPr wrap="none">
            <a:spAutoFit/>
          </a:bodyPr>
          <a:lstStyle/>
          <a:p>
            <a:pPr algn="ctr"/>
            <a:r>
              <a:rPr lang="en-US">
                <a:latin typeface="Garamond" pitchFamily="18" charset="0"/>
              </a:rPr>
              <a:t>Version 2.0</a:t>
            </a:r>
          </a:p>
        </p:txBody>
      </p:sp>
      <p:sp>
        <p:nvSpPr>
          <p:cNvPr id="8205" name="Rectangle 13"/>
          <p:cNvSpPr>
            <a:spLocks noChangeArrowheads="1"/>
          </p:cNvSpPr>
          <p:nvPr/>
        </p:nvSpPr>
        <p:spPr bwMode="auto">
          <a:xfrm>
            <a:off x="1100138" y="5867400"/>
            <a:ext cx="6553200" cy="457200"/>
          </a:xfrm>
          <a:prstGeom prst="rect">
            <a:avLst/>
          </a:prstGeom>
          <a:gradFill rotWithShape="1">
            <a:gsLst>
              <a:gs pos="0">
                <a:srgbClr val="4D4D4D"/>
              </a:gs>
              <a:gs pos="100000">
                <a:srgbClr val="B2B2B2"/>
              </a:gs>
            </a:gsLst>
            <a:lin ang="0" scaled="1"/>
          </a:gradFill>
          <a:ln w="9525">
            <a:solidFill>
              <a:srgbClr val="808080"/>
            </a:solidFill>
            <a:miter lim="800000"/>
            <a:headEnd/>
            <a:tailEnd/>
          </a:ln>
        </p:spPr>
        <p:txBody>
          <a:bodyPr wrap="none" anchor="ctr"/>
          <a:lstStyle/>
          <a:p>
            <a:pPr algn="ctr"/>
            <a:r>
              <a:rPr lang="en-US" sz="1600" b="1">
                <a:latin typeface="Garamond" pitchFamily="18" charset="0"/>
              </a:rPr>
              <a:t>Pivot is built off the ReadOz Access to Knowledge Foundation!</a:t>
            </a:r>
          </a:p>
        </p:txBody>
      </p:sp>
      <p:sp>
        <p:nvSpPr>
          <p:cNvPr id="8206" name="Rectangle 14"/>
          <p:cNvSpPr>
            <a:spLocks noChangeArrowheads="1"/>
          </p:cNvSpPr>
          <p:nvPr/>
        </p:nvSpPr>
        <p:spPr bwMode="auto">
          <a:xfrm>
            <a:off x="1100138" y="2971800"/>
            <a:ext cx="6553200" cy="2895600"/>
          </a:xfrm>
          <a:prstGeom prst="rect">
            <a:avLst/>
          </a:prstGeom>
          <a:noFill/>
          <a:ln w="9525">
            <a:solidFill>
              <a:schemeClr val="tx1"/>
            </a:solidFill>
            <a:miter lim="800000"/>
            <a:headEnd/>
            <a:tailEnd/>
          </a:ln>
        </p:spPr>
        <p:txBody>
          <a:bodyPr wrap="none" anchor="ctr"/>
          <a:lstStyle/>
          <a:p>
            <a:endParaRPr lang="en-US"/>
          </a:p>
        </p:txBody>
      </p:sp>
      <p:sp>
        <p:nvSpPr>
          <p:cNvPr id="8207" name="Rectangle 15"/>
          <p:cNvSpPr>
            <a:spLocks noChangeArrowheads="1"/>
          </p:cNvSpPr>
          <p:nvPr/>
        </p:nvSpPr>
        <p:spPr bwMode="auto">
          <a:xfrm>
            <a:off x="1100138" y="1066800"/>
            <a:ext cx="6553200" cy="1905000"/>
          </a:xfrm>
          <a:prstGeom prst="rect">
            <a:avLst/>
          </a:prstGeom>
          <a:noFill/>
          <a:ln w="9525">
            <a:solidFill>
              <a:schemeClr val="tx1"/>
            </a:solidFill>
            <a:miter lim="800000"/>
            <a:headEnd/>
            <a:tailEnd/>
          </a:ln>
        </p:spPr>
        <p:txBody>
          <a:bodyPr wrap="none" anchor="ctr"/>
          <a:lstStyle/>
          <a:p>
            <a:endParaRPr lang="en-US"/>
          </a:p>
        </p:txBody>
      </p:sp>
      <p:sp>
        <p:nvSpPr>
          <p:cNvPr id="8208" name="Rectangle 16"/>
          <p:cNvSpPr>
            <a:spLocks noChangeArrowheads="1"/>
          </p:cNvSpPr>
          <p:nvPr/>
        </p:nvSpPr>
        <p:spPr bwMode="auto">
          <a:xfrm>
            <a:off x="1100138" y="5867400"/>
            <a:ext cx="6553200" cy="457200"/>
          </a:xfrm>
          <a:prstGeom prst="rect">
            <a:avLst/>
          </a:prstGeom>
          <a:noFill/>
          <a:ln w="9525">
            <a:solidFill>
              <a:schemeClr val="tx1"/>
            </a:solidFill>
            <a:miter lim="800000"/>
            <a:headEnd/>
            <a:tailEnd/>
          </a:ln>
        </p:spPr>
        <p:txBody>
          <a:bodyPr wrap="none" anchor="ctr"/>
          <a:lstStyle/>
          <a:p>
            <a:endParaRPr lang="en-US"/>
          </a:p>
        </p:txBody>
      </p:sp>
      <p:sp>
        <p:nvSpPr>
          <p:cNvPr id="8209" name="Text Box 17"/>
          <p:cNvSpPr txBox="1">
            <a:spLocks noChangeArrowheads="1"/>
          </p:cNvSpPr>
          <p:nvPr/>
        </p:nvSpPr>
        <p:spPr bwMode="auto">
          <a:xfrm>
            <a:off x="1447800" y="4953000"/>
            <a:ext cx="1246188" cy="915988"/>
          </a:xfrm>
          <a:prstGeom prst="rect">
            <a:avLst/>
          </a:prstGeom>
          <a:noFill/>
          <a:ln w="9525">
            <a:noFill/>
            <a:miter lim="800000"/>
            <a:headEnd/>
            <a:tailEnd/>
          </a:ln>
        </p:spPr>
        <p:txBody>
          <a:bodyPr wrap="none">
            <a:spAutoFit/>
          </a:bodyPr>
          <a:lstStyle/>
          <a:p>
            <a:r>
              <a:rPr lang="en-US" b="1">
                <a:latin typeface="Garamond" pitchFamily="18" charset="0"/>
              </a:rPr>
              <a:t>Publisher </a:t>
            </a:r>
          </a:p>
          <a:p>
            <a:r>
              <a:rPr lang="en-US" b="1">
                <a:latin typeface="Garamond" pitchFamily="18" charset="0"/>
              </a:rPr>
              <a:t>Generated </a:t>
            </a:r>
          </a:p>
          <a:p>
            <a:r>
              <a:rPr lang="en-US" b="1">
                <a:latin typeface="Garamond" pitchFamily="18" charset="0"/>
              </a:rPr>
              <a:t>Content</a:t>
            </a:r>
          </a:p>
        </p:txBody>
      </p:sp>
      <p:sp>
        <p:nvSpPr>
          <p:cNvPr id="8210" name="Text Box 19"/>
          <p:cNvSpPr txBox="1">
            <a:spLocks noChangeArrowheads="1"/>
          </p:cNvSpPr>
          <p:nvPr/>
        </p:nvSpPr>
        <p:spPr bwMode="auto">
          <a:xfrm>
            <a:off x="5967413" y="4953000"/>
            <a:ext cx="1246187" cy="915988"/>
          </a:xfrm>
          <a:prstGeom prst="rect">
            <a:avLst/>
          </a:prstGeom>
          <a:noFill/>
          <a:ln w="9525">
            <a:noFill/>
            <a:miter lim="800000"/>
            <a:headEnd/>
            <a:tailEnd/>
          </a:ln>
        </p:spPr>
        <p:txBody>
          <a:bodyPr wrap="none">
            <a:spAutoFit/>
          </a:bodyPr>
          <a:lstStyle/>
          <a:p>
            <a:pPr algn="ctr"/>
            <a:r>
              <a:rPr lang="en-US" b="1">
                <a:latin typeface="Garamond" pitchFamily="18" charset="0"/>
              </a:rPr>
              <a:t>User </a:t>
            </a:r>
          </a:p>
          <a:p>
            <a:pPr algn="ctr"/>
            <a:r>
              <a:rPr lang="en-US" b="1">
                <a:latin typeface="Garamond" pitchFamily="18" charset="0"/>
              </a:rPr>
              <a:t>Generated </a:t>
            </a:r>
          </a:p>
          <a:p>
            <a:pPr algn="ctr"/>
            <a:r>
              <a:rPr lang="en-US" b="1">
                <a:latin typeface="Garamond" pitchFamily="18" charset="0"/>
              </a:rPr>
              <a:t>Content</a:t>
            </a:r>
          </a:p>
        </p:txBody>
      </p:sp>
      <p:sp>
        <p:nvSpPr>
          <p:cNvPr id="8211" name="Text Box 20"/>
          <p:cNvSpPr txBox="1">
            <a:spLocks noChangeArrowheads="1"/>
          </p:cNvSpPr>
          <p:nvPr/>
        </p:nvSpPr>
        <p:spPr bwMode="auto">
          <a:xfrm>
            <a:off x="3505200" y="4586288"/>
            <a:ext cx="1646238" cy="366712"/>
          </a:xfrm>
          <a:prstGeom prst="rect">
            <a:avLst/>
          </a:prstGeom>
          <a:noFill/>
          <a:ln w="9525">
            <a:noFill/>
            <a:miter lim="800000"/>
            <a:headEnd/>
            <a:tailEnd/>
          </a:ln>
        </p:spPr>
        <p:txBody>
          <a:bodyPr wrap="none">
            <a:spAutoFit/>
          </a:bodyPr>
          <a:lstStyle/>
          <a:p>
            <a:r>
              <a:rPr lang="en-US" b="1">
                <a:latin typeface="Garamond" pitchFamily="18" charset="0"/>
              </a:rPr>
              <a:t>Reader Centric</a:t>
            </a:r>
          </a:p>
        </p:txBody>
      </p:sp>
      <p:sp>
        <p:nvSpPr>
          <p:cNvPr id="8212" name="Text Box 21"/>
          <p:cNvSpPr txBox="1">
            <a:spLocks noChangeArrowheads="1"/>
          </p:cNvSpPr>
          <p:nvPr/>
        </p:nvSpPr>
        <p:spPr bwMode="auto">
          <a:xfrm>
            <a:off x="8763000" y="6477000"/>
            <a:ext cx="381000" cy="366713"/>
          </a:xfrm>
          <a:prstGeom prst="rect">
            <a:avLst/>
          </a:prstGeom>
          <a:noFill/>
          <a:ln w="9525">
            <a:noFill/>
            <a:miter lim="800000"/>
            <a:headEnd/>
            <a:tailEnd/>
          </a:ln>
        </p:spPr>
        <p:txBody>
          <a:bodyPr>
            <a:spAutoFit/>
          </a:bodyPr>
          <a:lstStyle/>
          <a:p>
            <a:pPr marL="280988" indent="-280988" algn="r">
              <a:buClr>
                <a:srgbClr val="4D4D4D"/>
              </a:buClr>
              <a:buFont typeface="Wingdings" pitchFamily="2" charset="2"/>
              <a:buNone/>
            </a:pPr>
            <a:r>
              <a:rPr lang="en-US" b="1">
                <a:latin typeface="Garamond" pitchFamily="18" charset="0"/>
              </a:rPr>
              <a:t>8</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349250" y="242888"/>
            <a:ext cx="6432550" cy="366712"/>
          </a:xfrm>
          <a:prstGeom prst="rect">
            <a:avLst/>
          </a:prstGeom>
          <a:noFill/>
          <a:ln w="9525">
            <a:noFill/>
            <a:miter lim="800000"/>
            <a:headEnd/>
            <a:tailEnd/>
          </a:ln>
        </p:spPr>
        <p:txBody>
          <a:bodyPr>
            <a:spAutoFit/>
          </a:bodyPr>
          <a:lstStyle/>
          <a:p>
            <a:r>
              <a:rPr lang="en-US" b="1">
                <a:latin typeface="Garamond" pitchFamily="18" charset="0"/>
              </a:rPr>
              <a:t>ReadOz Vision, Mission &amp; Value Proposition </a:t>
            </a:r>
          </a:p>
        </p:txBody>
      </p:sp>
      <p:sp>
        <p:nvSpPr>
          <p:cNvPr id="9219" name="Rectangle 3"/>
          <p:cNvSpPr>
            <a:spLocks noChangeArrowheads="1"/>
          </p:cNvSpPr>
          <p:nvPr/>
        </p:nvSpPr>
        <p:spPr bwMode="auto">
          <a:xfrm>
            <a:off x="2819400" y="4679950"/>
            <a:ext cx="4114800" cy="1835150"/>
          </a:xfrm>
          <a:prstGeom prst="rect">
            <a:avLst/>
          </a:prstGeom>
          <a:noFill/>
          <a:ln w="9525">
            <a:noFill/>
            <a:miter lim="800000"/>
            <a:headEnd/>
            <a:tailEnd/>
          </a:ln>
        </p:spPr>
        <p:txBody>
          <a:bodyPr lIns="0" tIns="126960" rIns="0" bIns="0" anchor="ctr">
            <a:spAutoFit/>
          </a:bodyPr>
          <a:lstStyle/>
          <a:p>
            <a:pPr algn="ctr"/>
            <a:endParaRPr lang="en-US" sz="1600">
              <a:latin typeface="Garamond" pitchFamily="18" charset="0"/>
            </a:endParaRPr>
          </a:p>
          <a:p>
            <a:endParaRPr lang="en-US" sz="1600">
              <a:latin typeface="Garamond" pitchFamily="18" charset="0"/>
            </a:endParaRPr>
          </a:p>
          <a:p>
            <a:r>
              <a:rPr lang="en-US" sz="2400" b="1">
                <a:latin typeface="Garamond" pitchFamily="18" charset="0"/>
              </a:rPr>
              <a:t>Work Smarter – Do More! </a:t>
            </a:r>
          </a:p>
          <a:p>
            <a:pPr algn="ctr"/>
            <a:endParaRPr lang="en-US" sz="2400" b="1">
              <a:latin typeface="Garamond" pitchFamily="18" charset="0"/>
            </a:endParaRPr>
          </a:p>
          <a:p>
            <a:pPr algn="ctr"/>
            <a:endParaRPr lang="en-US" sz="1600">
              <a:latin typeface="Garamond" pitchFamily="18" charset="0"/>
            </a:endParaRPr>
          </a:p>
          <a:p>
            <a:pPr algn="ctr"/>
            <a:endParaRPr lang="en-US" sz="1600">
              <a:latin typeface="Garamond" pitchFamily="18" charset="0"/>
            </a:endParaRPr>
          </a:p>
        </p:txBody>
      </p:sp>
      <p:sp>
        <p:nvSpPr>
          <p:cNvPr id="9220" name="AutoShape 18"/>
          <p:cNvSpPr>
            <a:spLocks noChangeArrowheads="1"/>
          </p:cNvSpPr>
          <p:nvPr/>
        </p:nvSpPr>
        <p:spPr bwMode="auto">
          <a:xfrm>
            <a:off x="533400" y="1219200"/>
            <a:ext cx="2057400" cy="990600"/>
          </a:xfrm>
          <a:prstGeom prst="roundRect">
            <a:avLst>
              <a:gd name="adj" fmla="val 16667"/>
            </a:avLst>
          </a:prstGeom>
          <a:solidFill>
            <a:schemeClr val="tx2"/>
          </a:solidFill>
          <a:ln w="9525">
            <a:solidFill>
              <a:schemeClr val="tx1"/>
            </a:solidFill>
            <a:round/>
            <a:headEnd/>
            <a:tailEnd/>
          </a:ln>
        </p:spPr>
        <p:txBody>
          <a:bodyPr wrap="none" anchor="ctr"/>
          <a:lstStyle/>
          <a:p>
            <a:pPr algn="ctr"/>
            <a:r>
              <a:rPr lang="en-US" b="1">
                <a:solidFill>
                  <a:schemeClr val="bg1"/>
                </a:solidFill>
                <a:latin typeface="Garamond" pitchFamily="18" charset="0"/>
              </a:rPr>
              <a:t>Vision </a:t>
            </a:r>
          </a:p>
          <a:p>
            <a:pPr algn="ctr"/>
            <a:r>
              <a:rPr lang="en-US" b="1">
                <a:solidFill>
                  <a:schemeClr val="bg1"/>
                </a:solidFill>
                <a:latin typeface="Garamond" pitchFamily="18" charset="0"/>
              </a:rPr>
              <a:t>Statement</a:t>
            </a:r>
          </a:p>
          <a:p>
            <a:pPr algn="ctr"/>
            <a:r>
              <a:rPr lang="en-US" sz="1400" b="1">
                <a:solidFill>
                  <a:schemeClr val="bg1"/>
                </a:solidFill>
                <a:latin typeface="Garamond" pitchFamily="18" charset="0"/>
              </a:rPr>
              <a:t>(What)</a:t>
            </a:r>
          </a:p>
        </p:txBody>
      </p:sp>
      <p:sp>
        <p:nvSpPr>
          <p:cNvPr id="9221" name="AutoShape 19"/>
          <p:cNvSpPr>
            <a:spLocks noChangeArrowheads="1"/>
          </p:cNvSpPr>
          <p:nvPr/>
        </p:nvSpPr>
        <p:spPr bwMode="auto">
          <a:xfrm>
            <a:off x="533400" y="2474913"/>
            <a:ext cx="2057400" cy="990600"/>
          </a:xfrm>
          <a:prstGeom prst="roundRect">
            <a:avLst>
              <a:gd name="adj" fmla="val 16667"/>
            </a:avLst>
          </a:prstGeom>
          <a:solidFill>
            <a:schemeClr val="tx2"/>
          </a:solidFill>
          <a:ln w="9525">
            <a:solidFill>
              <a:schemeClr val="tx1"/>
            </a:solidFill>
            <a:round/>
            <a:headEnd/>
            <a:tailEnd/>
          </a:ln>
        </p:spPr>
        <p:txBody>
          <a:bodyPr wrap="none" anchor="ctr"/>
          <a:lstStyle/>
          <a:p>
            <a:pPr algn="ctr"/>
            <a:r>
              <a:rPr lang="en-US" b="1">
                <a:solidFill>
                  <a:schemeClr val="bg1"/>
                </a:solidFill>
                <a:latin typeface="Garamond" pitchFamily="18" charset="0"/>
              </a:rPr>
              <a:t>Mission </a:t>
            </a:r>
          </a:p>
          <a:p>
            <a:pPr algn="ctr"/>
            <a:r>
              <a:rPr lang="en-US" b="1">
                <a:solidFill>
                  <a:schemeClr val="bg1"/>
                </a:solidFill>
                <a:latin typeface="Garamond" pitchFamily="18" charset="0"/>
              </a:rPr>
              <a:t>Statement</a:t>
            </a:r>
          </a:p>
          <a:p>
            <a:pPr algn="ctr"/>
            <a:r>
              <a:rPr lang="en-US" sz="1400" b="1">
                <a:solidFill>
                  <a:schemeClr val="bg1"/>
                </a:solidFill>
                <a:latin typeface="Garamond" pitchFamily="18" charset="0"/>
              </a:rPr>
              <a:t>(How)</a:t>
            </a:r>
          </a:p>
        </p:txBody>
      </p:sp>
      <p:sp>
        <p:nvSpPr>
          <p:cNvPr id="9222" name="AutoShape 20"/>
          <p:cNvSpPr>
            <a:spLocks noChangeArrowheads="1"/>
          </p:cNvSpPr>
          <p:nvPr/>
        </p:nvSpPr>
        <p:spPr bwMode="auto">
          <a:xfrm>
            <a:off x="533400" y="5102225"/>
            <a:ext cx="2057400" cy="990600"/>
          </a:xfrm>
          <a:prstGeom prst="roundRect">
            <a:avLst>
              <a:gd name="adj" fmla="val 16667"/>
            </a:avLst>
          </a:prstGeom>
          <a:solidFill>
            <a:schemeClr val="tx2"/>
          </a:solidFill>
          <a:ln w="9525">
            <a:solidFill>
              <a:schemeClr val="tx1"/>
            </a:solidFill>
            <a:round/>
            <a:headEnd/>
            <a:tailEnd/>
          </a:ln>
        </p:spPr>
        <p:txBody>
          <a:bodyPr wrap="none" anchor="ctr"/>
          <a:lstStyle/>
          <a:p>
            <a:pPr algn="ctr"/>
            <a:r>
              <a:rPr lang="en-US" b="1">
                <a:solidFill>
                  <a:schemeClr val="bg1"/>
                </a:solidFill>
                <a:latin typeface="Garamond" pitchFamily="18" charset="0"/>
              </a:rPr>
              <a:t>Value </a:t>
            </a:r>
          </a:p>
          <a:p>
            <a:pPr algn="ctr"/>
            <a:r>
              <a:rPr lang="en-US" b="1">
                <a:solidFill>
                  <a:schemeClr val="bg1"/>
                </a:solidFill>
                <a:latin typeface="Garamond" pitchFamily="18" charset="0"/>
              </a:rPr>
              <a:t>Proposition</a:t>
            </a:r>
          </a:p>
          <a:p>
            <a:pPr algn="ctr"/>
            <a:r>
              <a:rPr lang="en-US" sz="1400" b="1">
                <a:solidFill>
                  <a:schemeClr val="bg1"/>
                </a:solidFill>
                <a:latin typeface="Garamond" pitchFamily="18" charset="0"/>
              </a:rPr>
              <a:t>(Why)</a:t>
            </a:r>
          </a:p>
        </p:txBody>
      </p:sp>
      <p:sp>
        <p:nvSpPr>
          <p:cNvPr id="9223" name="Rectangle 21"/>
          <p:cNvSpPr>
            <a:spLocks noChangeArrowheads="1"/>
          </p:cNvSpPr>
          <p:nvPr/>
        </p:nvSpPr>
        <p:spPr bwMode="auto">
          <a:xfrm>
            <a:off x="2819400" y="2238375"/>
            <a:ext cx="3908425" cy="1465263"/>
          </a:xfrm>
          <a:prstGeom prst="rect">
            <a:avLst/>
          </a:prstGeom>
          <a:noFill/>
          <a:ln w="9525">
            <a:noFill/>
            <a:miter lim="800000"/>
            <a:headEnd/>
            <a:tailEnd/>
          </a:ln>
        </p:spPr>
        <p:txBody>
          <a:bodyPr>
            <a:spAutoFit/>
          </a:bodyPr>
          <a:lstStyle/>
          <a:p>
            <a:pPr algn="just"/>
            <a:r>
              <a:rPr lang="en-US">
                <a:latin typeface="Garamond" pitchFamily="18" charset="0"/>
              </a:rPr>
              <a:t>To make digital information more useful and accessible for  users by providing a personal online knowledge networking service where information can be captured, shared, and reused. </a:t>
            </a:r>
          </a:p>
        </p:txBody>
      </p:sp>
      <p:sp>
        <p:nvSpPr>
          <p:cNvPr id="9224" name="Rectangle 22"/>
          <p:cNvSpPr>
            <a:spLocks noChangeArrowheads="1"/>
          </p:cNvSpPr>
          <p:nvPr/>
        </p:nvSpPr>
        <p:spPr bwMode="auto">
          <a:xfrm>
            <a:off x="2819400" y="1393825"/>
            <a:ext cx="3962400" cy="641350"/>
          </a:xfrm>
          <a:prstGeom prst="rect">
            <a:avLst/>
          </a:prstGeom>
          <a:noFill/>
          <a:ln w="9525">
            <a:noFill/>
            <a:miter lim="800000"/>
            <a:headEnd/>
            <a:tailEnd/>
          </a:ln>
        </p:spPr>
        <p:txBody>
          <a:bodyPr>
            <a:spAutoFit/>
          </a:bodyPr>
          <a:lstStyle/>
          <a:p>
            <a:r>
              <a:rPr lang="en-US">
                <a:latin typeface="Garamond" pitchFamily="18" charset="0"/>
              </a:rPr>
              <a:t>To compile the world’s publicly available knowledge for efficient personal use.</a:t>
            </a:r>
          </a:p>
        </p:txBody>
      </p:sp>
      <p:sp>
        <p:nvSpPr>
          <p:cNvPr id="9225" name="Rectangle 24"/>
          <p:cNvSpPr>
            <a:spLocks noChangeArrowheads="1"/>
          </p:cNvSpPr>
          <p:nvPr/>
        </p:nvSpPr>
        <p:spPr bwMode="auto">
          <a:xfrm>
            <a:off x="2819400" y="3476625"/>
            <a:ext cx="3810000" cy="1470025"/>
          </a:xfrm>
          <a:prstGeom prst="rect">
            <a:avLst/>
          </a:prstGeom>
          <a:noFill/>
          <a:ln w="9525">
            <a:noFill/>
            <a:miter lim="800000"/>
            <a:headEnd/>
            <a:tailEnd/>
          </a:ln>
        </p:spPr>
        <p:txBody>
          <a:bodyPr lIns="0" tIns="126960" rIns="0" bIns="0" anchor="ctr">
            <a:spAutoFit/>
          </a:bodyPr>
          <a:lstStyle/>
          <a:p>
            <a:pPr algn="ctr"/>
            <a:endParaRPr lang="en-US">
              <a:latin typeface="Garamond" pitchFamily="18" charset="0"/>
            </a:endParaRPr>
          </a:p>
          <a:p>
            <a:r>
              <a:rPr lang="en-US">
                <a:latin typeface="Garamond" pitchFamily="18" charset="0"/>
              </a:rPr>
              <a:t>Knowledge (Information) Workers/Users, Publishers, &amp; Advertisers</a:t>
            </a:r>
          </a:p>
          <a:p>
            <a:pPr algn="ctr"/>
            <a:endParaRPr lang="en-US">
              <a:latin typeface="Garamond" pitchFamily="18" charset="0"/>
            </a:endParaRPr>
          </a:p>
          <a:p>
            <a:pPr algn="ctr"/>
            <a:endParaRPr lang="en-US" sz="1600">
              <a:latin typeface="Garamond" pitchFamily="18" charset="0"/>
            </a:endParaRPr>
          </a:p>
        </p:txBody>
      </p:sp>
      <p:sp>
        <p:nvSpPr>
          <p:cNvPr id="9226" name="AutoShape 25"/>
          <p:cNvSpPr>
            <a:spLocks noChangeArrowheads="1"/>
          </p:cNvSpPr>
          <p:nvPr/>
        </p:nvSpPr>
        <p:spPr bwMode="auto">
          <a:xfrm>
            <a:off x="533400" y="3713163"/>
            <a:ext cx="2057400" cy="990600"/>
          </a:xfrm>
          <a:prstGeom prst="roundRect">
            <a:avLst>
              <a:gd name="adj" fmla="val 16667"/>
            </a:avLst>
          </a:prstGeom>
          <a:solidFill>
            <a:schemeClr val="tx2"/>
          </a:solidFill>
          <a:ln w="9525">
            <a:solidFill>
              <a:schemeClr val="tx1"/>
            </a:solidFill>
            <a:round/>
            <a:headEnd/>
            <a:tailEnd/>
          </a:ln>
        </p:spPr>
        <p:txBody>
          <a:bodyPr wrap="none" anchor="ctr"/>
          <a:lstStyle/>
          <a:p>
            <a:pPr algn="ctr"/>
            <a:r>
              <a:rPr lang="en-US" b="1">
                <a:solidFill>
                  <a:schemeClr val="bg1"/>
                </a:solidFill>
                <a:latin typeface="Garamond" pitchFamily="18" charset="0"/>
              </a:rPr>
              <a:t>Audience</a:t>
            </a:r>
          </a:p>
          <a:p>
            <a:pPr algn="ctr"/>
            <a:r>
              <a:rPr lang="en-US" sz="1400" b="1">
                <a:solidFill>
                  <a:schemeClr val="bg1"/>
                </a:solidFill>
                <a:latin typeface="Garamond" pitchFamily="18" charset="0"/>
              </a:rPr>
              <a:t>(Who)</a:t>
            </a:r>
          </a:p>
        </p:txBody>
      </p:sp>
      <p:sp>
        <p:nvSpPr>
          <p:cNvPr id="9227" name="Line 43"/>
          <p:cNvSpPr>
            <a:spLocks noChangeShapeType="1"/>
          </p:cNvSpPr>
          <p:nvPr/>
        </p:nvSpPr>
        <p:spPr bwMode="auto">
          <a:xfrm>
            <a:off x="7391400" y="1295400"/>
            <a:ext cx="0" cy="4800600"/>
          </a:xfrm>
          <a:prstGeom prst="line">
            <a:avLst/>
          </a:prstGeom>
          <a:noFill/>
          <a:ln w="9525">
            <a:solidFill>
              <a:schemeClr val="tx1"/>
            </a:solidFill>
            <a:round/>
            <a:headEnd/>
            <a:tailEnd/>
          </a:ln>
        </p:spPr>
        <p:txBody>
          <a:bodyPr/>
          <a:lstStyle/>
          <a:p>
            <a:endParaRPr lang="en-US"/>
          </a:p>
        </p:txBody>
      </p:sp>
      <p:sp>
        <p:nvSpPr>
          <p:cNvPr id="9228" name="Line 44"/>
          <p:cNvSpPr>
            <a:spLocks noChangeShapeType="1"/>
          </p:cNvSpPr>
          <p:nvPr/>
        </p:nvSpPr>
        <p:spPr bwMode="auto">
          <a:xfrm>
            <a:off x="7391400" y="1295400"/>
            <a:ext cx="0" cy="4800600"/>
          </a:xfrm>
          <a:prstGeom prst="line">
            <a:avLst/>
          </a:prstGeom>
          <a:noFill/>
          <a:ln w="9525">
            <a:solidFill>
              <a:schemeClr val="tx1"/>
            </a:solidFill>
            <a:round/>
            <a:headEnd/>
            <a:tailEnd/>
          </a:ln>
        </p:spPr>
        <p:txBody>
          <a:bodyPr/>
          <a:lstStyle/>
          <a:p>
            <a:endParaRPr lang="en-US"/>
          </a:p>
        </p:txBody>
      </p:sp>
      <p:sp>
        <p:nvSpPr>
          <p:cNvPr id="9229" name="Text Box 45"/>
          <p:cNvSpPr txBox="1">
            <a:spLocks noChangeArrowheads="1"/>
          </p:cNvSpPr>
          <p:nvPr/>
        </p:nvSpPr>
        <p:spPr bwMode="auto">
          <a:xfrm>
            <a:off x="8763000" y="6477000"/>
            <a:ext cx="381000" cy="366713"/>
          </a:xfrm>
          <a:prstGeom prst="rect">
            <a:avLst/>
          </a:prstGeom>
          <a:noFill/>
          <a:ln w="9525">
            <a:noFill/>
            <a:miter lim="800000"/>
            <a:headEnd/>
            <a:tailEnd/>
          </a:ln>
        </p:spPr>
        <p:txBody>
          <a:bodyPr>
            <a:spAutoFit/>
          </a:bodyPr>
          <a:lstStyle/>
          <a:p>
            <a:pPr marL="280988" indent="-280988" algn="r">
              <a:buClr>
                <a:srgbClr val="4D4D4D"/>
              </a:buClr>
              <a:buFont typeface="Wingdings" pitchFamily="2" charset="2"/>
              <a:buNone/>
            </a:pPr>
            <a:r>
              <a:rPr lang="en-US" b="1">
                <a:latin typeface="Garamond" pitchFamily="18" charset="0"/>
              </a:rPr>
              <a:t>9</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349250" y="242888"/>
            <a:ext cx="6432550" cy="366712"/>
          </a:xfrm>
          <a:prstGeom prst="rect">
            <a:avLst/>
          </a:prstGeom>
          <a:noFill/>
          <a:ln w="9525">
            <a:noFill/>
            <a:miter lim="800000"/>
            <a:headEnd/>
            <a:tailEnd/>
          </a:ln>
        </p:spPr>
        <p:txBody>
          <a:bodyPr>
            <a:spAutoFit/>
          </a:bodyPr>
          <a:lstStyle/>
          <a:p>
            <a:r>
              <a:rPr lang="en-US" b="1">
                <a:latin typeface="Garamond" pitchFamily="18" charset="0"/>
              </a:rPr>
              <a:t>ReadOz - Business Overview</a:t>
            </a:r>
          </a:p>
        </p:txBody>
      </p:sp>
      <p:sp>
        <p:nvSpPr>
          <p:cNvPr id="10243" name="Rectangle 5"/>
          <p:cNvSpPr>
            <a:spLocks noChangeArrowheads="1"/>
          </p:cNvSpPr>
          <p:nvPr/>
        </p:nvSpPr>
        <p:spPr bwMode="auto">
          <a:xfrm>
            <a:off x="2667000" y="1066800"/>
            <a:ext cx="5943600" cy="1190625"/>
          </a:xfrm>
          <a:prstGeom prst="rect">
            <a:avLst/>
          </a:prstGeom>
          <a:noFill/>
          <a:ln w="9525">
            <a:noFill/>
            <a:miter lim="800000"/>
            <a:headEnd/>
            <a:tailEnd/>
          </a:ln>
        </p:spPr>
        <p:txBody>
          <a:bodyPr anchor="ctr">
            <a:spAutoFit/>
          </a:bodyPr>
          <a:lstStyle/>
          <a:p>
            <a:pPr algn="just"/>
            <a:r>
              <a:rPr lang="en-US">
                <a:latin typeface="Garamond" pitchFamily="18" charset="0"/>
              </a:rPr>
              <a:t>ReadOz.com offers an online knowledge networking and management service and tools that address specific needs of user (readers), publishers, and advertisers. </a:t>
            </a:r>
          </a:p>
          <a:p>
            <a:pPr algn="just"/>
            <a:endParaRPr lang="en-US">
              <a:latin typeface="Garamond" pitchFamily="18" charset="0"/>
            </a:endParaRPr>
          </a:p>
        </p:txBody>
      </p:sp>
      <p:sp>
        <p:nvSpPr>
          <p:cNvPr id="10244" name="AutoShape 6"/>
          <p:cNvSpPr>
            <a:spLocks noChangeArrowheads="1"/>
          </p:cNvSpPr>
          <p:nvPr/>
        </p:nvSpPr>
        <p:spPr bwMode="auto">
          <a:xfrm>
            <a:off x="228600" y="1166813"/>
            <a:ext cx="2057400" cy="990600"/>
          </a:xfrm>
          <a:prstGeom prst="roundRect">
            <a:avLst>
              <a:gd name="adj" fmla="val 16667"/>
            </a:avLst>
          </a:prstGeom>
          <a:solidFill>
            <a:schemeClr val="tx2"/>
          </a:solidFill>
          <a:ln w="9525">
            <a:solidFill>
              <a:schemeClr val="tx1"/>
            </a:solidFill>
            <a:round/>
            <a:headEnd/>
            <a:tailEnd/>
          </a:ln>
        </p:spPr>
        <p:txBody>
          <a:bodyPr wrap="none" anchor="ctr"/>
          <a:lstStyle/>
          <a:p>
            <a:pPr algn="ctr"/>
            <a:r>
              <a:rPr lang="en-US" sz="2000" b="1">
                <a:solidFill>
                  <a:schemeClr val="bg1"/>
                </a:solidFill>
                <a:latin typeface="Garamond" pitchFamily="18" charset="0"/>
              </a:rPr>
              <a:t>What We</a:t>
            </a:r>
          </a:p>
          <a:p>
            <a:pPr algn="ctr"/>
            <a:r>
              <a:rPr lang="en-US" sz="2000" b="1">
                <a:solidFill>
                  <a:schemeClr val="bg1"/>
                </a:solidFill>
                <a:latin typeface="Garamond" pitchFamily="18" charset="0"/>
              </a:rPr>
              <a:t>Do:</a:t>
            </a:r>
          </a:p>
        </p:txBody>
      </p:sp>
      <p:sp>
        <p:nvSpPr>
          <p:cNvPr id="10245" name="AutoShape 7"/>
          <p:cNvSpPr>
            <a:spLocks noChangeArrowheads="1"/>
          </p:cNvSpPr>
          <p:nvPr/>
        </p:nvSpPr>
        <p:spPr bwMode="auto">
          <a:xfrm>
            <a:off x="228600" y="2590800"/>
            <a:ext cx="2057400" cy="990600"/>
          </a:xfrm>
          <a:prstGeom prst="roundRect">
            <a:avLst>
              <a:gd name="adj" fmla="val 16667"/>
            </a:avLst>
          </a:prstGeom>
          <a:solidFill>
            <a:schemeClr val="tx2"/>
          </a:solidFill>
          <a:ln w="9525">
            <a:solidFill>
              <a:schemeClr val="tx1"/>
            </a:solidFill>
            <a:round/>
            <a:headEnd/>
            <a:tailEnd/>
          </a:ln>
        </p:spPr>
        <p:txBody>
          <a:bodyPr wrap="none" anchor="ctr"/>
          <a:lstStyle/>
          <a:p>
            <a:pPr algn="ctr"/>
            <a:r>
              <a:rPr lang="en-US" sz="2000" b="1">
                <a:solidFill>
                  <a:schemeClr val="bg1"/>
                </a:solidFill>
                <a:latin typeface="Garamond" pitchFamily="18" charset="0"/>
              </a:rPr>
              <a:t>Key Pains:</a:t>
            </a:r>
          </a:p>
        </p:txBody>
      </p:sp>
      <p:sp>
        <p:nvSpPr>
          <p:cNvPr id="10246" name="AutoShape 8"/>
          <p:cNvSpPr>
            <a:spLocks noChangeArrowheads="1"/>
          </p:cNvSpPr>
          <p:nvPr/>
        </p:nvSpPr>
        <p:spPr bwMode="auto">
          <a:xfrm>
            <a:off x="228600" y="4703763"/>
            <a:ext cx="2057400" cy="990600"/>
          </a:xfrm>
          <a:prstGeom prst="roundRect">
            <a:avLst>
              <a:gd name="adj" fmla="val 16667"/>
            </a:avLst>
          </a:prstGeom>
          <a:solidFill>
            <a:schemeClr val="tx2"/>
          </a:solidFill>
          <a:ln w="9525">
            <a:solidFill>
              <a:schemeClr val="tx1"/>
            </a:solidFill>
            <a:round/>
            <a:headEnd/>
            <a:tailEnd/>
          </a:ln>
        </p:spPr>
        <p:txBody>
          <a:bodyPr wrap="none" anchor="ctr"/>
          <a:lstStyle/>
          <a:p>
            <a:pPr algn="ctr"/>
            <a:r>
              <a:rPr lang="en-US" sz="2000" b="1">
                <a:solidFill>
                  <a:schemeClr val="bg1"/>
                </a:solidFill>
                <a:latin typeface="Garamond" pitchFamily="18" charset="0"/>
              </a:rPr>
              <a:t>Current State:</a:t>
            </a:r>
          </a:p>
        </p:txBody>
      </p:sp>
      <p:sp>
        <p:nvSpPr>
          <p:cNvPr id="10247" name="Rectangle 10"/>
          <p:cNvSpPr>
            <a:spLocks noChangeArrowheads="1"/>
          </p:cNvSpPr>
          <p:nvPr/>
        </p:nvSpPr>
        <p:spPr bwMode="auto">
          <a:xfrm>
            <a:off x="2667000" y="2627313"/>
            <a:ext cx="5791200" cy="915987"/>
          </a:xfrm>
          <a:prstGeom prst="rect">
            <a:avLst/>
          </a:prstGeom>
          <a:noFill/>
          <a:ln w="9525">
            <a:noFill/>
            <a:miter lim="800000"/>
            <a:headEnd/>
            <a:tailEnd/>
          </a:ln>
        </p:spPr>
        <p:txBody>
          <a:bodyPr anchor="ctr">
            <a:spAutoFit/>
          </a:bodyPr>
          <a:lstStyle/>
          <a:p>
            <a:pPr algn="just"/>
            <a:r>
              <a:rPr lang="en-US" b="1">
                <a:latin typeface="Garamond" pitchFamily="18" charset="0"/>
              </a:rPr>
              <a:t>Information Related Problems:</a:t>
            </a:r>
            <a:r>
              <a:rPr lang="en-US">
                <a:latin typeface="Garamond" pitchFamily="18" charset="0"/>
              </a:rPr>
              <a:t> Can’t </a:t>
            </a:r>
            <a:r>
              <a:rPr lang="en-US" b="1" u="sng">
                <a:latin typeface="Garamond" pitchFamily="18" charset="0"/>
              </a:rPr>
              <a:t>EASILY</a:t>
            </a:r>
            <a:r>
              <a:rPr lang="en-US">
                <a:latin typeface="Garamond" pitchFamily="18" charset="0"/>
              </a:rPr>
              <a:t> Find,  Access, Share, Update, Track, Improve, Store personally relevant information from the internet.</a:t>
            </a:r>
          </a:p>
        </p:txBody>
      </p:sp>
      <p:sp>
        <p:nvSpPr>
          <p:cNvPr id="10248" name="Rectangle 13"/>
          <p:cNvSpPr>
            <a:spLocks noChangeArrowheads="1"/>
          </p:cNvSpPr>
          <p:nvPr/>
        </p:nvSpPr>
        <p:spPr bwMode="auto">
          <a:xfrm>
            <a:off x="2667000" y="4191000"/>
            <a:ext cx="6172200" cy="2014538"/>
          </a:xfrm>
          <a:prstGeom prst="rect">
            <a:avLst/>
          </a:prstGeom>
          <a:noFill/>
          <a:ln w="9525">
            <a:noFill/>
            <a:miter lim="800000"/>
            <a:headEnd/>
            <a:tailEnd/>
          </a:ln>
        </p:spPr>
        <p:txBody>
          <a:bodyPr anchor="ctr">
            <a:spAutoFit/>
          </a:bodyPr>
          <a:lstStyle/>
          <a:p>
            <a:pPr algn="just"/>
            <a:r>
              <a:rPr lang="en-US" b="1">
                <a:latin typeface="Garamond" pitchFamily="18" charset="0"/>
              </a:rPr>
              <a:t>Version 1.0:</a:t>
            </a:r>
            <a:r>
              <a:rPr lang="en-US">
                <a:latin typeface="Garamond" pitchFamily="18" charset="0"/>
              </a:rPr>
              <a:t> Originally launched in June 2007 as a digital publishing platform with currently over 700 publications established, 3.9K unique daily visitors, and 60K average page views per day. - </a:t>
            </a:r>
            <a:r>
              <a:rPr lang="en-US" b="1">
                <a:latin typeface="Garamond" pitchFamily="18" charset="0"/>
              </a:rPr>
              <a:t>More than 50% unique visits every month!</a:t>
            </a:r>
          </a:p>
          <a:p>
            <a:pPr algn="just"/>
            <a:endParaRPr lang="en-US" b="1">
              <a:latin typeface="Garamond" pitchFamily="18" charset="0"/>
            </a:endParaRPr>
          </a:p>
          <a:p>
            <a:pPr algn="just"/>
            <a:r>
              <a:rPr lang="en-US" b="1">
                <a:latin typeface="Garamond" pitchFamily="18" charset="0"/>
              </a:rPr>
              <a:t>Top Countries utilizing ReadOz:</a:t>
            </a:r>
            <a:r>
              <a:rPr lang="en-US">
                <a:latin typeface="Garamond" pitchFamily="18" charset="0"/>
              </a:rPr>
              <a:t> U.S. Brazil, Russia, France, Greece, Italy, United Kingdom, Canada, Germany, Ukraine</a:t>
            </a:r>
          </a:p>
        </p:txBody>
      </p:sp>
      <p:sp>
        <p:nvSpPr>
          <p:cNvPr id="10249" name="Line 14"/>
          <p:cNvSpPr>
            <a:spLocks noChangeShapeType="1"/>
          </p:cNvSpPr>
          <p:nvPr/>
        </p:nvSpPr>
        <p:spPr bwMode="auto">
          <a:xfrm>
            <a:off x="2667000" y="2362200"/>
            <a:ext cx="5943600" cy="0"/>
          </a:xfrm>
          <a:prstGeom prst="line">
            <a:avLst/>
          </a:prstGeom>
          <a:noFill/>
          <a:ln w="9525">
            <a:solidFill>
              <a:schemeClr val="tx1"/>
            </a:solidFill>
            <a:round/>
            <a:headEnd/>
            <a:tailEnd/>
          </a:ln>
        </p:spPr>
        <p:txBody>
          <a:bodyPr/>
          <a:lstStyle/>
          <a:p>
            <a:endParaRPr lang="en-US"/>
          </a:p>
        </p:txBody>
      </p:sp>
      <p:sp>
        <p:nvSpPr>
          <p:cNvPr id="10250" name="Line 15"/>
          <p:cNvSpPr>
            <a:spLocks noChangeShapeType="1"/>
          </p:cNvSpPr>
          <p:nvPr/>
        </p:nvSpPr>
        <p:spPr bwMode="auto">
          <a:xfrm>
            <a:off x="2667000" y="3810000"/>
            <a:ext cx="5943600" cy="0"/>
          </a:xfrm>
          <a:prstGeom prst="line">
            <a:avLst/>
          </a:prstGeom>
          <a:noFill/>
          <a:ln w="9525">
            <a:solidFill>
              <a:schemeClr val="tx1"/>
            </a:solidFill>
            <a:round/>
            <a:headEnd/>
            <a:tailEnd/>
          </a:ln>
        </p:spPr>
        <p:txBody>
          <a:bodyPr/>
          <a:lstStyle/>
          <a:p>
            <a:endParaRPr lang="en-US"/>
          </a:p>
        </p:txBody>
      </p:sp>
      <p:sp>
        <p:nvSpPr>
          <p:cNvPr id="10251" name="Text Box 16"/>
          <p:cNvSpPr txBox="1">
            <a:spLocks noChangeArrowheads="1"/>
          </p:cNvSpPr>
          <p:nvPr/>
        </p:nvSpPr>
        <p:spPr bwMode="auto">
          <a:xfrm>
            <a:off x="8686800" y="6477000"/>
            <a:ext cx="457200" cy="366713"/>
          </a:xfrm>
          <a:prstGeom prst="rect">
            <a:avLst/>
          </a:prstGeom>
          <a:noFill/>
          <a:ln w="9525">
            <a:noFill/>
            <a:miter lim="800000"/>
            <a:headEnd/>
            <a:tailEnd/>
          </a:ln>
        </p:spPr>
        <p:txBody>
          <a:bodyPr>
            <a:spAutoFit/>
          </a:bodyPr>
          <a:lstStyle/>
          <a:p>
            <a:pPr marL="280988" indent="-280988" algn="r">
              <a:buClr>
                <a:srgbClr val="4D4D4D"/>
              </a:buClr>
              <a:buFont typeface="Wingdings" pitchFamily="2" charset="2"/>
              <a:buNone/>
            </a:pPr>
            <a:r>
              <a:rPr lang="en-US" b="1">
                <a:latin typeface="Garamond" pitchFamily="18" charset="0"/>
              </a:rPr>
              <a:t>10</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2084</TotalTime>
  <Words>3789</Words>
  <Application>Microsoft Office PowerPoint</Application>
  <PresentationFormat>On-screen Show (4:3)</PresentationFormat>
  <Paragraphs>657</Paragraphs>
  <Slides>39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Garamond</vt:lpstr>
      <vt:lpstr>Wingdings</vt:lpstr>
      <vt:lpstr>Times New Roman</vt: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Michael R. Liedtke</dc:creator>
  <cp:lastModifiedBy>eXPerience</cp:lastModifiedBy>
  <cp:revision>206</cp:revision>
  <dcterms:created xsi:type="dcterms:W3CDTF">2011-06-25T16:16:44Z</dcterms:created>
  <dcterms:modified xsi:type="dcterms:W3CDTF">2011-08-24T22:20:07Z</dcterms:modified>
</cp:coreProperties>
</file>